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38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39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rts/chart40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charts/chart41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327" r:id="rId3"/>
    <p:sldId id="325" r:id="rId4"/>
    <p:sldId id="326" r:id="rId5"/>
    <p:sldId id="323" r:id="rId6"/>
    <p:sldId id="324" r:id="rId7"/>
    <p:sldId id="328" r:id="rId8"/>
    <p:sldId id="313" r:id="rId9"/>
    <p:sldId id="319" r:id="rId10"/>
    <p:sldId id="259" r:id="rId11"/>
    <p:sldId id="261" r:id="rId12"/>
    <p:sldId id="298" r:id="rId13"/>
    <p:sldId id="300" r:id="rId14"/>
    <p:sldId id="262" r:id="rId15"/>
    <p:sldId id="263" r:id="rId16"/>
    <p:sldId id="303" r:id="rId17"/>
    <p:sldId id="264" r:id="rId18"/>
    <p:sldId id="265" r:id="rId19"/>
    <p:sldId id="270" r:id="rId20"/>
    <p:sldId id="329" r:id="rId21"/>
    <p:sldId id="306" r:id="rId22"/>
    <p:sldId id="304" r:id="rId23"/>
    <p:sldId id="314" r:id="rId24"/>
    <p:sldId id="301" r:id="rId25"/>
    <p:sldId id="302" r:id="rId26"/>
    <p:sldId id="268" r:id="rId27"/>
    <p:sldId id="305" r:id="rId28"/>
    <p:sldId id="269" r:id="rId29"/>
    <p:sldId id="271" r:id="rId30"/>
    <p:sldId id="272" r:id="rId31"/>
    <p:sldId id="273" r:id="rId32"/>
    <p:sldId id="330" r:id="rId33"/>
    <p:sldId id="274" r:id="rId34"/>
    <p:sldId id="315" r:id="rId35"/>
    <p:sldId id="275" r:id="rId36"/>
    <p:sldId id="282" r:id="rId37"/>
    <p:sldId id="283" r:id="rId38"/>
    <p:sldId id="284" r:id="rId39"/>
    <p:sldId id="285" r:id="rId40"/>
    <p:sldId id="286" r:id="rId41"/>
    <p:sldId id="316" r:id="rId42"/>
    <p:sldId id="287" r:id="rId43"/>
    <p:sldId id="288" r:id="rId44"/>
    <p:sldId id="289" r:id="rId45"/>
    <p:sldId id="318" r:id="rId46"/>
    <p:sldId id="290" r:id="rId47"/>
    <p:sldId id="317" r:id="rId48"/>
    <p:sldId id="310" r:id="rId49"/>
    <p:sldId id="292" r:id="rId50"/>
    <p:sldId id="294" r:id="rId51"/>
    <p:sldId id="295" r:id="rId52"/>
    <p:sldId id="312" r:id="rId53"/>
    <p:sldId id="297" r:id="rId54"/>
    <p:sldId id="320" r:id="rId55"/>
    <p:sldId id="321" r:id="rId56"/>
    <p:sldId id="322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0"/>
    <p:restoredTop sz="94665"/>
  </p:normalViewPr>
  <p:slideViewPr>
    <p:cSldViewPr snapToGrid="0" snapToObjects="1">
      <p:cViewPr>
        <p:scale>
          <a:sx n="108" d="100"/>
          <a:sy n="108" d="100"/>
        </p:scale>
        <p:origin x="7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xiaolongedwardli/Downloads/311_Service_Requests_from_2010_to_Present-25.csv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microsoft.com/office/2011/relationships/chartStyle" Target="style10.xml"/><Relationship Id="rId2" Type="http://schemas.microsoft.com/office/2011/relationships/chartColorStyle" Target="colors10.xml"/><Relationship Id="rId3" Type="http://schemas.openxmlformats.org/officeDocument/2006/relationships/oleObject" Target="https://lccuny-my.sharepoint.com/personal/xiaolong_li_lc_cuny_edu/Documents/Rodent(after2012)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microsoft.com/office/2011/relationships/chartStyle" Target="style11.xml"/><Relationship Id="rId2" Type="http://schemas.microsoft.com/office/2011/relationships/chartColorStyle" Target="colors11.xml"/><Relationship Id="rId3" Type="http://schemas.openxmlformats.org/officeDocument/2006/relationships/oleObject" Target="https://lccuny-my.sharepoint.com/personal/xiaolong_li_lc_cuny_edu/Documents/Rodent(after2012)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microsoft.com/office/2011/relationships/chartStyle" Target="style12.xml"/><Relationship Id="rId2" Type="http://schemas.microsoft.com/office/2011/relationships/chartColorStyle" Target="colors12.xml"/><Relationship Id="rId3" Type="http://schemas.openxmlformats.org/officeDocument/2006/relationships/oleObject" Target="https://lccuny-my.sharepoint.com/personal/xiaolong_li_lc_cuny_edu/Documents/Rodent(after2012).xlsx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microsoft.com/office/2011/relationships/chartStyle" Target="style13.xml"/><Relationship Id="rId2" Type="http://schemas.microsoft.com/office/2011/relationships/chartColorStyle" Target="colors13.xml"/><Relationship Id="rId3" Type="http://schemas.openxmlformats.org/officeDocument/2006/relationships/oleObject" Target="file://localhost/Users/xiaolongedwardli/Downloads/RODENT_Rodent_-2012-2015.csv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microsoft.com/office/2011/relationships/chartStyle" Target="style14.xml"/><Relationship Id="rId2" Type="http://schemas.microsoft.com/office/2011/relationships/chartColorStyle" Target="colors14.xml"/><Relationship Id="rId3" Type="http://schemas.openxmlformats.org/officeDocument/2006/relationships/oleObject" Target="https://lccuny-my.sharepoint.com/personal/xiaolong_li_lc_cuny_edu/Documents/Street-PotHole.xlsx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microsoft.com/office/2011/relationships/chartStyle" Target="style15.xml"/><Relationship Id="rId2" Type="http://schemas.microsoft.com/office/2011/relationships/chartColorStyle" Target="colors15.xml"/><Relationship Id="rId3" Type="http://schemas.openxmlformats.org/officeDocument/2006/relationships/oleObject" Target="https://lccuny-my.sharepoint.com/personal/xiaolong_li_lc_cuny_edu/Documents/Street%20Condition(after%202012).xlsx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microsoft.com/office/2011/relationships/chartStyle" Target="style16.xml"/><Relationship Id="rId2" Type="http://schemas.microsoft.com/office/2011/relationships/chartColorStyle" Target="colors16.xml"/><Relationship Id="rId3" Type="http://schemas.openxmlformats.org/officeDocument/2006/relationships/oleObject" Target="https://lccuny-my.sharepoint.com/personal/xiaolong_li_lc_cuny_edu/Documents/Street%20Condition(after%202012).xlsx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microsoft.com/office/2011/relationships/chartStyle" Target="style17.xml"/><Relationship Id="rId2" Type="http://schemas.microsoft.com/office/2011/relationships/chartColorStyle" Target="colors17.xml"/><Relationship Id="rId3" Type="http://schemas.openxmlformats.org/officeDocument/2006/relationships/oleObject" Target="https://lccuny-my.sharepoint.com/personal/xiaolong_li_lc_cuny_edu/Documents/Street%20Condition(after%202012).xlsx" TargetMode="External"/></Relationships>
</file>

<file path=ppt/charts/_rels/chart18.xml.rels><?xml version="1.0" encoding="UTF-8" standalone="yes"?>
<Relationships xmlns="http://schemas.openxmlformats.org/package/2006/relationships"><Relationship Id="rId1" Type="http://schemas.microsoft.com/office/2011/relationships/chartStyle" Target="style18.xml"/><Relationship Id="rId2" Type="http://schemas.microsoft.com/office/2011/relationships/chartColorStyle" Target="colors18.xml"/><Relationship Id="rId3" Type="http://schemas.openxmlformats.org/officeDocument/2006/relationships/oleObject" Target="https://lccuny-my.sharepoint.com/personal/xiaolong_li_lc_cuny_edu/Documents/Street%20Condition(after%202012).xlsx" TargetMode="External"/></Relationships>
</file>

<file path=ppt/charts/_rels/chart19.xml.rels><?xml version="1.0" encoding="UTF-8" standalone="yes"?>
<Relationships xmlns="http://schemas.openxmlformats.org/package/2006/relationships"><Relationship Id="rId1" Type="http://schemas.microsoft.com/office/2011/relationships/chartStyle" Target="style19.xml"/><Relationship Id="rId2" Type="http://schemas.microsoft.com/office/2011/relationships/chartColorStyle" Target="colors19.xml"/><Relationship Id="rId3" Type="http://schemas.openxmlformats.org/officeDocument/2006/relationships/oleObject" Target="https://lccuny-my.sharepoint.com/personal/xiaolong_li_lc_cuny_edu/Documents/Street%20Condition(after%202012)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localhost/Users/xiaolongedwardli/Downloads/ALL_Spring_2012-2015.csv" TargetMode="External"/></Relationships>
</file>

<file path=ppt/charts/_rels/chart20.xml.rels><?xml version="1.0" encoding="UTF-8" standalone="yes"?>
<Relationships xmlns="http://schemas.openxmlformats.org/package/2006/relationships"><Relationship Id="rId1" Type="http://schemas.microsoft.com/office/2011/relationships/chartStyle" Target="style20.xml"/><Relationship Id="rId2" Type="http://schemas.microsoft.com/office/2011/relationships/chartColorStyle" Target="colors20.xml"/><Relationship Id="rId3" Type="http://schemas.openxmlformats.org/officeDocument/2006/relationships/oleObject" Target="https://lccuny-my.sharepoint.com/personal/xiaolong_li_lc_cuny_edu/Documents/Street%20Condition(after%202012).xlsx" TargetMode="External"/></Relationships>
</file>

<file path=ppt/charts/_rels/chart21.xml.rels><?xml version="1.0" encoding="UTF-8" standalone="yes"?>
<Relationships xmlns="http://schemas.openxmlformats.org/package/2006/relationships"><Relationship Id="rId1" Type="http://schemas.microsoft.com/office/2011/relationships/chartStyle" Target="style21.xml"/><Relationship Id="rId2" Type="http://schemas.microsoft.com/office/2011/relationships/chartColorStyle" Target="colors21.xml"/><Relationship Id="rId3" Type="http://schemas.openxmlformats.org/officeDocument/2006/relationships/oleObject" Target="https://lccuny-my.sharepoint.com/personal/xiaolong_li_lc_cuny_edu/Documents/Street%20Condition(after%202012).xlsx" TargetMode="External"/></Relationships>
</file>

<file path=ppt/charts/_rels/chart22.xml.rels><?xml version="1.0" encoding="UTF-8" standalone="yes"?>
<Relationships xmlns="http://schemas.openxmlformats.org/package/2006/relationships"><Relationship Id="rId1" Type="http://schemas.microsoft.com/office/2011/relationships/chartStyle" Target="style22.xml"/><Relationship Id="rId2" Type="http://schemas.microsoft.com/office/2011/relationships/chartColorStyle" Target="colors22.xml"/><Relationship Id="rId3" Type="http://schemas.openxmlformats.org/officeDocument/2006/relationships/oleObject" Target="https://lccuny-my.sharepoint.com/personal/xiaolong_li_lc_cuny_edu/Documents/Street%20Condition(after%202012).xlsx" TargetMode="External"/></Relationships>
</file>

<file path=ppt/charts/_rels/chart23.xml.rels><?xml version="1.0" encoding="UTF-8" standalone="yes"?>
<Relationships xmlns="http://schemas.openxmlformats.org/package/2006/relationships"><Relationship Id="rId1" Type="http://schemas.microsoft.com/office/2011/relationships/chartStyle" Target="style23.xml"/><Relationship Id="rId2" Type="http://schemas.microsoft.com/office/2011/relationships/chartColorStyle" Target="colors23.xml"/><Relationship Id="rId3" Type="http://schemas.openxmlformats.org/officeDocument/2006/relationships/oleObject" Target="https://lccuny-my.sharepoint.com/personal/xiaolong_li_lc_cuny_edu/Documents/Street%20Condition(after%202012).xlsx" TargetMode="External"/></Relationships>
</file>

<file path=ppt/charts/_rels/chart24.xml.rels><?xml version="1.0" encoding="UTF-8" standalone="yes"?>
<Relationships xmlns="http://schemas.openxmlformats.org/package/2006/relationships"><Relationship Id="rId1" Type="http://schemas.microsoft.com/office/2011/relationships/chartStyle" Target="style24.xml"/><Relationship Id="rId2" Type="http://schemas.microsoft.com/office/2011/relationships/chartColorStyle" Target="colors24.xml"/><Relationship Id="rId3" Type="http://schemas.openxmlformats.org/officeDocument/2006/relationships/oleObject" Target="https://lccuny-my.sharepoint.com/personal/xiaolong_li_lc_cuny_edu/Documents/Street%20Condition(after%202012).xlsx" TargetMode="External"/></Relationships>
</file>

<file path=ppt/charts/_rels/chart25.xml.rels><?xml version="1.0" encoding="UTF-8" standalone="yes"?>
<Relationships xmlns="http://schemas.openxmlformats.org/package/2006/relationships"><Relationship Id="rId1" Type="http://schemas.microsoft.com/office/2011/relationships/chartStyle" Target="style25.xml"/><Relationship Id="rId2" Type="http://schemas.microsoft.com/office/2011/relationships/chartColorStyle" Target="colors25.xml"/><Relationship Id="rId3" Type="http://schemas.openxmlformats.org/officeDocument/2006/relationships/oleObject" Target="https://lccuny-my.sharepoint.com/personal/xiaolong_li_lc_cuny_edu/Documents/Street%20Condition(after%202012).xlsx" TargetMode="External"/></Relationships>
</file>

<file path=ppt/charts/_rels/chart26.xml.rels><?xml version="1.0" encoding="UTF-8" standalone="yes"?>
<Relationships xmlns="http://schemas.openxmlformats.org/package/2006/relationships"><Relationship Id="rId1" Type="http://schemas.microsoft.com/office/2011/relationships/chartStyle" Target="style26.xml"/><Relationship Id="rId2" Type="http://schemas.microsoft.com/office/2011/relationships/chartColorStyle" Target="colors26.xml"/><Relationship Id="rId3" Type="http://schemas.openxmlformats.org/officeDocument/2006/relationships/oleObject" Target="https://lccuny-my.sharepoint.com/personal/xiaolong_li_lc_cuny_edu/Documents/Street%20Condition(after%202012).xlsx" TargetMode="External"/></Relationships>
</file>

<file path=ppt/charts/_rels/chart27.xml.rels><?xml version="1.0" encoding="UTF-8" standalone="yes"?>
<Relationships xmlns="http://schemas.openxmlformats.org/package/2006/relationships"><Relationship Id="rId1" Type="http://schemas.microsoft.com/office/2011/relationships/chartStyle" Target="style27.xml"/><Relationship Id="rId2" Type="http://schemas.microsoft.com/office/2011/relationships/chartColorStyle" Target="colors27.xml"/><Relationship Id="rId3" Type="http://schemas.openxmlformats.org/officeDocument/2006/relationships/oleObject" Target="https://lccuny-my.sharepoint.com/personal/xiaolong_li_lc_cuny_edu/Documents/Street%20Condition(after%202012).xlsx" TargetMode="External"/></Relationships>
</file>

<file path=ppt/charts/_rels/chart28.xml.rels><?xml version="1.0" encoding="UTF-8" standalone="yes"?>
<Relationships xmlns="http://schemas.openxmlformats.org/package/2006/relationships"><Relationship Id="rId1" Type="http://schemas.microsoft.com/office/2011/relationships/chartStyle" Target="style28.xml"/><Relationship Id="rId2" Type="http://schemas.microsoft.com/office/2011/relationships/chartColorStyle" Target="colors28.xml"/><Relationship Id="rId3" Type="http://schemas.openxmlformats.org/officeDocument/2006/relationships/oleObject" Target="https://lccuny-my.sharepoint.com/personal/xiaolong_li_lc_cuny_edu/Documents/Street%20Condition(after%202012).xlsx" TargetMode="External"/></Relationships>
</file>

<file path=ppt/charts/_rels/chart29.xml.rels><?xml version="1.0" encoding="UTF-8" standalone="yes"?>
<Relationships xmlns="http://schemas.openxmlformats.org/package/2006/relationships"><Relationship Id="rId1" Type="http://schemas.microsoft.com/office/2011/relationships/chartStyle" Target="style29.xml"/><Relationship Id="rId2" Type="http://schemas.microsoft.com/office/2011/relationships/chartColorStyle" Target="colors29.xml"/><Relationship Id="rId3" Type="http://schemas.openxmlformats.org/officeDocument/2006/relationships/oleObject" Target="https://lccuny-my.sharepoint.com/personal/xiaolong_li_lc_cuny_edu/Documents/Street%20Condition(after%202012)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localhost/Users/xiaolongedwardli/Downloads/2012-2015_All_Fall_Column.csv" TargetMode="External"/></Relationships>
</file>

<file path=ppt/charts/_rels/chart30.xml.rels><?xml version="1.0" encoding="UTF-8" standalone="yes"?>
<Relationships xmlns="http://schemas.openxmlformats.org/package/2006/relationships"><Relationship Id="rId1" Type="http://schemas.microsoft.com/office/2011/relationships/chartStyle" Target="style30.xml"/><Relationship Id="rId2" Type="http://schemas.microsoft.com/office/2011/relationships/chartColorStyle" Target="colors30.xml"/><Relationship Id="rId3" Type="http://schemas.openxmlformats.org/officeDocument/2006/relationships/oleObject" Target="https://lccuny-my.sharepoint.com/personal/xiaolong_li_lc_cuny_edu/Documents/Street%20Condition(after%202012).xlsx" TargetMode="External"/></Relationships>
</file>

<file path=ppt/charts/_rels/chart31.xml.rels><?xml version="1.0" encoding="UTF-8" standalone="yes"?>
<Relationships xmlns="http://schemas.openxmlformats.org/package/2006/relationships"><Relationship Id="rId1" Type="http://schemas.microsoft.com/office/2011/relationships/chartStyle" Target="style31.xml"/><Relationship Id="rId2" Type="http://schemas.microsoft.com/office/2011/relationships/chartColorStyle" Target="colors31.xml"/><Relationship Id="rId3" Type="http://schemas.openxmlformats.org/officeDocument/2006/relationships/oleObject" Target="https://lccuny-my.sharepoint.com/personal/xiaolong_li_lc_cuny_edu/Documents/Noise(after%202012).xlsx" TargetMode="External"/></Relationships>
</file>

<file path=ppt/charts/_rels/chart32.xml.rels><?xml version="1.0" encoding="UTF-8" standalone="yes"?>
<Relationships xmlns="http://schemas.openxmlformats.org/package/2006/relationships"><Relationship Id="rId1" Type="http://schemas.microsoft.com/office/2011/relationships/chartStyle" Target="style32.xml"/><Relationship Id="rId2" Type="http://schemas.microsoft.com/office/2011/relationships/chartColorStyle" Target="colors32.xml"/><Relationship Id="rId3" Type="http://schemas.openxmlformats.org/officeDocument/2006/relationships/oleObject" Target="file://localhost/Users/xiaolongedwardli/Downloads/Dress_OF_Noise_2012-2015.csv" TargetMode="External"/></Relationships>
</file>

<file path=ppt/charts/_rels/chart33.xml.rels><?xml version="1.0" encoding="UTF-8" standalone="yes"?>
<Relationships xmlns="http://schemas.openxmlformats.org/package/2006/relationships"><Relationship Id="rId1" Type="http://schemas.microsoft.com/office/2011/relationships/chartStyle" Target="style33.xml"/><Relationship Id="rId2" Type="http://schemas.microsoft.com/office/2011/relationships/chartColorStyle" Target="colors33.xml"/><Relationship Id="rId3" Type="http://schemas.openxmlformats.org/officeDocument/2006/relationships/oleObject" Target="file://localhost/Users/xiaolongedwardli/Downloads/Dress_OF_Noise_2012-2015.csv" TargetMode="External"/></Relationships>
</file>

<file path=ppt/charts/_rels/chart34.xml.rels><?xml version="1.0" encoding="UTF-8" standalone="yes"?>
<Relationships xmlns="http://schemas.openxmlformats.org/package/2006/relationships"><Relationship Id="rId1" Type="http://schemas.microsoft.com/office/2011/relationships/chartStyle" Target="style34.xml"/><Relationship Id="rId2" Type="http://schemas.microsoft.com/office/2011/relationships/chartColorStyle" Target="colors34.xml"/><Relationship Id="rId3" Type="http://schemas.openxmlformats.org/officeDocument/2006/relationships/oleObject" Target="file://localhost/Users/xiaolongedwardli/Downloads/Dress_OF_Noise_2012-2015.csv" TargetMode="External"/></Relationships>
</file>

<file path=ppt/charts/_rels/chart35.xml.rels><?xml version="1.0" encoding="UTF-8" standalone="yes"?>
<Relationships xmlns="http://schemas.openxmlformats.org/package/2006/relationships"><Relationship Id="rId1" Type="http://schemas.microsoft.com/office/2011/relationships/chartStyle" Target="style35.xml"/><Relationship Id="rId2" Type="http://schemas.microsoft.com/office/2011/relationships/chartColorStyle" Target="colors35.xml"/><Relationship Id="rId3" Type="http://schemas.openxmlformats.org/officeDocument/2006/relationships/oleObject" Target="file://localhost/Users/xiaolongedwardli/Downloads/Dress_OF_Noise_2012-2015.csv" TargetMode="External"/></Relationships>
</file>

<file path=ppt/charts/_rels/chart36.xml.rels><?xml version="1.0" encoding="UTF-8" standalone="yes"?>
<Relationships xmlns="http://schemas.openxmlformats.org/package/2006/relationships"><Relationship Id="rId1" Type="http://schemas.microsoft.com/office/2011/relationships/chartStyle" Target="style36.xml"/><Relationship Id="rId2" Type="http://schemas.microsoft.com/office/2011/relationships/chartColorStyle" Target="colors36.xml"/><Relationship Id="rId3" Type="http://schemas.openxmlformats.org/officeDocument/2006/relationships/oleObject" Target="Workbook2" TargetMode="External"/></Relationships>
</file>

<file path=ppt/charts/_rels/chart37.xml.rels><?xml version="1.0" encoding="UTF-8" standalone="yes"?>
<Relationships xmlns="http://schemas.openxmlformats.org/package/2006/relationships"><Relationship Id="rId1" Type="http://schemas.microsoft.com/office/2011/relationships/chartStyle" Target="style37.xml"/><Relationship Id="rId2" Type="http://schemas.microsoft.com/office/2011/relationships/chartColorStyle" Target="colors37.xml"/><Relationship Id="rId3" Type="http://schemas.openxmlformats.org/officeDocument/2006/relationships/oleObject" Target="Workbook1" TargetMode="External"/></Relationships>
</file>

<file path=ppt/charts/_rels/chart38.xml.rels><?xml version="1.0" encoding="UTF-8" standalone="yes"?>
<Relationships xmlns="http://schemas.openxmlformats.org/package/2006/relationships"><Relationship Id="rId1" Type="http://schemas.microsoft.com/office/2011/relationships/chartStyle" Target="style38.xml"/><Relationship Id="rId2" Type="http://schemas.microsoft.com/office/2011/relationships/chartColorStyle" Target="colors38.xml"/><Relationship Id="rId3" Type="http://schemas.openxmlformats.org/officeDocument/2006/relationships/oleObject" Target="file://localhost/Users/xiaolongedwardli/Downloads/Adress_for_illegal_parking.csv" TargetMode="External"/></Relationships>
</file>

<file path=ppt/charts/_rels/chart39.xml.rels><?xml version="1.0" encoding="UTF-8" standalone="yes"?>
<Relationships xmlns="http://schemas.openxmlformats.org/package/2006/relationships"><Relationship Id="rId1" Type="http://schemas.microsoft.com/office/2011/relationships/chartStyle" Target="style39.xml"/><Relationship Id="rId2" Type="http://schemas.microsoft.com/office/2011/relationships/chartColorStyle" Target="colors39.xml"/><Relationship Id="rId3" Type="http://schemas.openxmlformats.org/officeDocument/2006/relationships/oleObject" Target="file://localhost/Users/xiaolongedwardli/Downloads/Adress_for_illegal_parking.csv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localhost/Users/xiaolongedwardli/Downloads/2012-2015_All_Winter_Colum-2.csv" TargetMode="External"/></Relationships>
</file>

<file path=ppt/charts/_rels/chart40.xml.rels><?xml version="1.0" encoding="UTF-8" standalone="yes"?>
<Relationships xmlns="http://schemas.openxmlformats.org/package/2006/relationships"><Relationship Id="rId1" Type="http://schemas.microsoft.com/office/2011/relationships/chartStyle" Target="style40.xml"/><Relationship Id="rId2" Type="http://schemas.microsoft.com/office/2011/relationships/chartColorStyle" Target="colors40.xml"/><Relationship Id="rId3" Type="http://schemas.openxmlformats.org/officeDocument/2006/relationships/oleObject" Target="file://localhost/Users/xiaolongedwardli/Downloads/Adress_for_illegal_parking.csv" TargetMode="External"/></Relationships>
</file>

<file path=ppt/charts/_rels/chart41.xml.rels><?xml version="1.0" encoding="UTF-8" standalone="yes"?>
<Relationships xmlns="http://schemas.openxmlformats.org/package/2006/relationships"><Relationship Id="rId1" Type="http://schemas.microsoft.com/office/2011/relationships/chartStyle" Target="style41.xml"/><Relationship Id="rId2" Type="http://schemas.microsoft.com/office/2011/relationships/chartColorStyle" Target="colors41.xml"/><Relationship Id="rId3" Type="http://schemas.openxmlformats.org/officeDocument/2006/relationships/oleObject" Target="file://localhost/Users/xiaolongedwardli/Library/Containers/com.microsoft.Excel/Data/Library/Preferences/AutoRecovery/illegal_parking__final-final_-2%20(version%201).xlsb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oleObject" Target="https://lccuny-my.sharepoint.com/personal/xiaolong_li_lc_cuny_edu/Documents/Heating(after%202012)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oleObject" Target="https://lccuny-my.sharepoint.com/personal/xiaolong_li_lc_cuny_edu/Documents/Heating(after%202012)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oleObject" Target="https://lccuny-my.sharepoint.com/personal/xiaolong_li_lc_cuny_edu/Documents/Heating(after%202012)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microsoft.com/office/2011/relationships/chartStyle" Target="style8.xml"/><Relationship Id="rId2" Type="http://schemas.microsoft.com/office/2011/relationships/chartColorStyle" Target="colors8.xml"/><Relationship Id="rId3" Type="http://schemas.openxmlformats.org/officeDocument/2006/relationships/oleObject" Target="https://lccuny-my.sharepoint.com/personal/xiaolong_li_lc_cuny_edu/Documents/Heating(after%202012)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microsoft.com/office/2011/relationships/chartStyle" Target="style9.xml"/><Relationship Id="rId2" Type="http://schemas.microsoft.com/office/2011/relationships/chartColorStyle" Target="colors9.xml"/><Relationship Id="rId3" Type="http://schemas.openxmlformats.org/officeDocument/2006/relationships/oleObject" Target="https://lccuny-my.sharepoint.com/personal/xiaolong_li_lc_cuny_edu/Documents/Rodent(after2012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Sheet3!$A$4:$A$13</c:f>
              <c:strCache>
                <c:ptCount val="10"/>
                <c:pt idx="0">
                  <c:v>Broken Muni Meter</c:v>
                </c:pt>
                <c:pt idx="1">
                  <c:v>HEAT/HOT WATER</c:v>
                </c:pt>
                <c:pt idx="2">
                  <c:v>HEATING</c:v>
                </c:pt>
                <c:pt idx="3">
                  <c:v>Noise</c:v>
                </c:pt>
                <c:pt idx="4">
                  <c:v>Noise - Commercial</c:v>
                </c:pt>
                <c:pt idx="5">
                  <c:v>Noise - Street/Sidewalk</c:v>
                </c:pt>
                <c:pt idx="6">
                  <c:v>PLUMBING</c:v>
                </c:pt>
                <c:pt idx="7">
                  <c:v>Street Condition</c:v>
                </c:pt>
                <c:pt idx="8">
                  <c:v>Taxi Complaint</c:v>
                </c:pt>
                <c:pt idx="9">
                  <c:v>Water System</c:v>
                </c:pt>
              </c:strCache>
            </c:strRef>
          </c:cat>
          <c:val>
            <c:numRef>
              <c:f>Sheet3!$B$4:$B$13</c:f>
              <c:numCache>
                <c:formatCode>General</c:formatCode>
                <c:ptCount val="10"/>
                <c:pt idx="0">
                  <c:v>1270.0</c:v>
                </c:pt>
                <c:pt idx="1">
                  <c:v>1310.0</c:v>
                </c:pt>
                <c:pt idx="2">
                  <c:v>1144.0</c:v>
                </c:pt>
                <c:pt idx="3">
                  <c:v>1969.0</c:v>
                </c:pt>
                <c:pt idx="4">
                  <c:v>2943.0</c:v>
                </c:pt>
                <c:pt idx="5">
                  <c:v>923.0</c:v>
                </c:pt>
                <c:pt idx="6">
                  <c:v>916.0</c:v>
                </c:pt>
                <c:pt idx="7">
                  <c:v>909.0</c:v>
                </c:pt>
                <c:pt idx="8">
                  <c:v>887.0</c:v>
                </c:pt>
                <c:pt idx="9">
                  <c:v>947.0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23546096"/>
        <c:axId val="-2078212992"/>
      </c:barChart>
      <c:catAx>
        <c:axId val="-2123546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8212992"/>
        <c:crosses val="autoZero"/>
        <c:auto val="1"/>
        <c:lblAlgn val="ctr"/>
        <c:lblOffset val="100"/>
        <c:noMultiLvlLbl val="0"/>
      </c:catAx>
      <c:valAx>
        <c:axId val="-2078212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3546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2012 Rodent COmplians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565447163939246"/>
          <c:y val="0.12245714521001"/>
          <c:w val="0.913414117564857"/>
          <c:h val="0.8293375937278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Sheet3!$A$5</c:f>
              <c:strCache>
                <c:ptCount val="1"/>
                <c:pt idx="0">
                  <c:v>Rodent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85000"/>
                    <a:satMod val="100000"/>
                    <a:lumMod val="100000"/>
                  </a:schemeClr>
                </a:gs>
                <a:gs pos="100000">
                  <a:schemeClr val="accent1">
                    <a:tint val="90000"/>
                    <a:shade val="100000"/>
                    <a:satMod val="150000"/>
                    <a:lumMod val="100000"/>
                  </a:schemeClr>
                </a:gs>
              </a:gsLst>
              <a:path path="circle">
                <a:fillToRect l="100000" t="100000" r="100000" b="100000"/>
              </a:path>
            </a:gradFill>
            <a:ln>
              <a:noFill/>
            </a:ln>
            <a:effectLst>
              <a:outerShdw blurRad="76200" dist="25400" dir="54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">
                <a:rot lat="0" lon="0" rev="3600000"/>
              </a:lightRig>
            </a:scene3d>
            <a:sp3d contourW="12700" prstMaterial="flat">
              <a:bevelT w="38100" h="44450" prst="angle"/>
              <a:contourClr>
                <a:scrgbClr r="0" g="0" b="0">
                  <a:shade val="35000"/>
                  <a:satMod val="160000"/>
                </a:scrgbClr>
              </a:contourClr>
            </a:sp3d>
          </c:spPr>
          <c:invertIfNegative val="0"/>
          <c:dLbls>
            <c:delete val="1"/>
          </c:dLbls>
          <c:cat>
            <c:numRef>
              <c:f>Sheet3!$B$4:$M$4</c:f>
              <c:numCache>
                <c:formatCode>m/d/yy\ h:mm</c:formatCode>
                <c:ptCount val="12"/>
                <c:pt idx="0">
                  <c:v>40909.0</c:v>
                </c:pt>
                <c:pt idx="1">
                  <c:v>40940.0</c:v>
                </c:pt>
                <c:pt idx="2">
                  <c:v>40969.0</c:v>
                </c:pt>
                <c:pt idx="3">
                  <c:v>41000.0</c:v>
                </c:pt>
                <c:pt idx="4">
                  <c:v>41030.0</c:v>
                </c:pt>
                <c:pt idx="5">
                  <c:v>41061.0</c:v>
                </c:pt>
                <c:pt idx="6">
                  <c:v>41091.0</c:v>
                </c:pt>
                <c:pt idx="7">
                  <c:v>41122.0</c:v>
                </c:pt>
                <c:pt idx="8">
                  <c:v>41153.0</c:v>
                </c:pt>
                <c:pt idx="9">
                  <c:v>41183.0</c:v>
                </c:pt>
                <c:pt idx="10">
                  <c:v>41214.0</c:v>
                </c:pt>
                <c:pt idx="11">
                  <c:v>41244.0</c:v>
                </c:pt>
              </c:numCache>
            </c:numRef>
          </c:cat>
          <c:val>
            <c:numRef>
              <c:f>Sheet3!$B$5:$M$5</c:f>
              <c:numCache>
                <c:formatCode>General</c:formatCode>
                <c:ptCount val="12"/>
                <c:pt idx="0">
                  <c:v>20.0</c:v>
                </c:pt>
                <c:pt idx="1">
                  <c:v>28.0</c:v>
                </c:pt>
                <c:pt idx="2">
                  <c:v>39.0</c:v>
                </c:pt>
                <c:pt idx="3">
                  <c:v>28.0</c:v>
                </c:pt>
                <c:pt idx="4">
                  <c:v>54.0</c:v>
                </c:pt>
                <c:pt idx="5">
                  <c:v>34.0</c:v>
                </c:pt>
                <c:pt idx="6">
                  <c:v>33.0</c:v>
                </c:pt>
                <c:pt idx="7">
                  <c:v>62.0</c:v>
                </c:pt>
                <c:pt idx="8">
                  <c:v>24.0</c:v>
                </c:pt>
                <c:pt idx="9">
                  <c:v>40.0</c:v>
                </c:pt>
                <c:pt idx="10">
                  <c:v>19.0</c:v>
                </c:pt>
                <c:pt idx="11">
                  <c:v>33.0</c:v>
                </c:pt>
              </c:numCache>
            </c:numRef>
          </c:val>
        </c:ser>
        <c:ser>
          <c:idx val="1"/>
          <c:order val="1"/>
          <c:tx>
            <c:strRef>
              <c:f>Sheet3!$A$6</c:f>
              <c:strCache>
                <c:ptCount val="1"/>
                <c:pt idx="0">
                  <c:v>Condition Attracting Rodents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100000"/>
                    <a:shade val="85000"/>
                    <a:satMod val="100000"/>
                    <a:lumMod val="100000"/>
                  </a:schemeClr>
                </a:gs>
                <a:gs pos="100000">
                  <a:schemeClr val="accent2">
                    <a:tint val="90000"/>
                    <a:shade val="100000"/>
                    <a:satMod val="150000"/>
                    <a:lumMod val="100000"/>
                  </a:schemeClr>
                </a:gs>
              </a:gsLst>
              <a:path path="circle">
                <a:fillToRect l="100000" t="100000" r="100000" b="100000"/>
              </a:path>
            </a:gradFill>
            <a:ln>
              <a:noFill/>
            </a:ln>
            <a:effectLst>
              <a:outerShdw blurRad="76200" dist="25400" dir="54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">
                <a:rot lat="0" lon="0" rev="3600000"/>
              </a:lightRig>
            </a:scene3d>
            <a:sp3d contourW="12700" prstMaterial="flat">
              <a:bevelT w="38100" h="44450" prst="angle"/>
              <a:contourClr>
                <a:scrgbClr r="0" g="0" b="0">
                  <a:shade val="35000"/>
                  <a:satMod val="160000"/>
                </a:scrgbClr>
              </a:contourClr>
            </a:sp3d>
          </c:spPr>
          <c:invertIfNegative val="0"/>
          <c:dLbls>
            <c:delete val="1"/>
          </c:dLbls>
          <c:cat>
            <c:numRef>
              <c:f>Sheet3!$B$4:$M$4</c:f>
              <c:numCache>
                <c:formatCode>m/d/yy\ h:mm</c:formatCode>
                <c:ptCount val="12"/>
                <c:pt idx="0">
                  <c:v>40909.0</c:v>
                </c:pt>
                <c:pt idx="1">
                  <c:v>40940.0</c:v>
                </c:pt>
                <c:pt idx="2">
                  <c:v>40969.0</c:v>
                </c:pt>
                <c:pt idx="3">
                  <c:v>41000.0</c:v>
                </c:pt>
                <c:pt idx="4">
                  <c:v>41030.0</c:v>
                </c:pt>
                <c:pt idx="5">
                  <c:v>41061.0</c:v>
                </c:pt>
                <c:pt idx="6">
                  <c:v>41091.0</c:v>
                </c:pt>
                <c:pt idx="7">
                  <c:v>41122.0</c:v>
                </c:pt>
                <c:pt idx="8">
                  <c:v>41153.0</c:v>
                </c:pt>
                <c:pt idx="9">
                  <c:v>41183.0</c:v>
                </c:pt>
                <c:pt idx="10">
                  <c:v>41214.0</c:v>
                </c:pt>
                <c:pt idx="11">
                  <c:v>41244.0</c:v>
                </c:pt>
              </c:numCache>
            </c:numRef>
          </c:cat>
          <c:val>
            <c:numRef>
              <c:f>Sheet3!$B$6:$M$6</c:f>
              <c:numCache>
                <c:formatCode>General</c:formatCode>
                <c:ptCount val="12"/>
                <c:pt idx="0">
                  <c:v>4.0</c:v>
                </c:pt>
                <c:pt idx="1">
                  <c:v>5.0</c:v>
                </c:pt>
                <c:pt idx="2">
                  <c:v>7.0</c:v>
                </c:pt>
                <c:pt idx="3">
                  <c:v>6.0</c:v>
                </c:pt>
                <c:pt idx="4">
                  <c:v>12.0</c:v>
                </c:pt>
                <c:pt idx="5">
                  <c:v>10.0</c:v>
                </c:pt>
                <c:pt idx="6">
                  <c:v>6.0</c:v>
                </c:pt>
                <c:pt idx="7">
                  <c:v>12.0</c:v>
                </c:pt>
                <c:pt idx="8">
                  <c:v>4.0</c:v>
                </c:pt>
                <c:pt idx="9">
                  <c:v>11.0</c:v>
                </c:pt>
                <c:pt idx="10">
                  <c:v>4.0</c:v>
                </c:pt>
                <c:pt idx="11">
                  <c:v>8.0</c:v>
                </c:pt>
              </c:numCache>
            </c:numRef>
          </c:val>
        </c:ser>
        <c:ser>
          <c:idx val="2"/>
          <c:order val="2"/>
          <c:tx>
            <c:strRef>
              <c:f>Sheet3!$A$7</c:f>
              <c:strCache>
                <c:ptCount val="1"/>
                <c:pt idx="0">
                  <c:v>Mouse Sighting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100000"/>
                    <a:shade val="85000"/>
                    <a:satMod val="100000"/>
                    <a:lumMod val="100000"/>
                  </a:schemeClr>
                </a:gs>
                <a:gs pos="100000">
                  <a:schemeClr val="accent3">
                    <a:tint val="90000"/>
                    <a:shade val="100000"/>
                    <a:satMod val="150000"/>
                    <a:lumMod val="100000"/>
                  </a:schemeClr>
                </a:gs>
              </a:gsLst>
              <a:path path="circle">
                <a:fillToRect l="100000" t="100000" r="100000" b="100000"/>
              </a:path>
            </a:gradFill>
            <a:ln>
              <a:noFill/>
            </a:ln>
            <a:effectLst>
              <a:outerShdw blurRad="76200" dist="25400" dir="54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">
                <a:rot lat="0" lon="0" rev="3600000"/>
              </a:lightRig>
            </a:scene3d>
            <a:sp3d contourW="12700" prstMaterial="flat">
              <a:bevelT w="38100" h="44450" prst="angle"/>
              <a:contourClr>
                <a:scrgbClr r="0" g="0" b="0">
                  <a:shade val="35000"/>
                  <a:satMod val="160000"/>
                </a:scrgbClr>
              </a:contourClr>
            </a:sp3d>
          </c:spPr>
          <c:invertIfNegative val="0"/>
          <c:dLbls>
            <c:delete val="1"/>
          </c:dLbls>
          <c:cat>
            <c:numRef>
              <c:f>Sheet3!$B$4:$M$4</c:f>
              <c:numCache>
                <c:formatCode>m/d/yy\ h:mm</c:formatCode>
                <c:ptCount val="12"/>
                <c:pt idx="0">
                  <c:v>40909.0</c:v>
                </c:pt>
                <c:pt idx="1">
                  <c:v>40940.0</c:v>
                </c:pt>
                <c:pt idx="2">
                  <c:v>40969.0</c:v>
                </c:pt>
                <c:pt idx="3">
                  <c:v>41000.0</c:v>
                </c:pt>
                <c:pt idx="4">
                  <c:v>41030.0</c:v>
                </c:pt>
                <c:pt idx="5">
                  <c:v>41061.0</c:v>
                </c:pt>
                <c:pt idx="6">
                  <c:v>41091.0</c:v>
                </c:pt>
                <c:pt idx="7">
                  <c:v>41122.0</c:v>
                </c:pt>
                <c:pt idx="8">
                  <c:v>41153.0</c:v>
                </c:pt>
                <c:pt idx="9">
                  <c:v>41183.0</c:v>
                </c:pt>
                <c:pt idx="10">
                  <c:v>41214.0</c:v>
                </c:pt>
                <c:pt idx="11">
                  <c:v>41244.0</c:v>
                </c:pt>
              </c:numCache>
            </c:numRef>
          </c:cat>
          <c:val>
            <c:numRef>
              <c:f>Sheet3!$B$7:$M$7</c:f>
              <c:numCache>
                <c:formatCode>General</c:formatCode>
                <c:ptCount val="12"/>
                <c:pt idx="0">
                  <c:v>3.0</c:v>
                </c:pt>
                <c:pt idx="1">
                  <c:v>5.0</c:v>
                </c:pt>
                <c:pt idx="2">
                  <c:v>3.0</c:v>
                </c:pt>
                <c:pt idx="3">
                  <c:v>2.0</c:v>
                </c:pt>
                <c:pt idx="4">
                  <c:v>4.0</c:v>
                </c:pt>
                <c:pt idx="5">
                  <c:v>3.0</c:v>
                </c:pt>
                <c:pt idx="6">
                  <c:v>2.0</c:v>
                </c:pt>
                <c:pt idx="7">
                  <c:v>8.0</c:v>
                </c:pt>
                <c:pt idx="8">
                  <c:v>5.0</c:v>
                </c:pt>
                <c:pt idx="9">
                  <c:v>11.0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</c:ser>
        <c:ser>
          <c:idx val="3"/>
          <c:order val="3"/>
          <c:tx>
            <c:strRef>
              <c:f>Sheet3!$A$8</c:f>
              <c:strCache>
                <c:ptCount val="1"/>
                <c:pt idx="0">
                  <c:v>Rat Sighting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tint val="100000"/>
                    <a:shade val="85000"/>
                    <a:satMod val="100000"/>
                    <a:lumMod val="100000"/>
                  </a:schemeClr>
                </a:gs>
                <a:gs pos="100000">
                  <a:schemeClr val="accent4">
                    <a:tint val="90000"/>
                    <a:shade val="100000"/>
                    <a:satMod val="150000"/>
                    <a:lumMod val="100000"/>
                  </a:schemeClr>
                </a:gs>
              </a:gsLst>
              <a:path path="circle">
                <a:fillToRect l="100000" t="100000" r="100000" b="100000"/>
              </a:path>
            </a:gradFill>
            <a:ln>
              <a:noFill/>
            </a:ln>
            <a:effectLst>
              <a:outerShdw blurRad="76200" dist="25400" dir="54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">
                <a:rot lat="0" lon="0" rev="3600000"/>
              </a:lightRig>
            </a:scene3d>
            <a:sp3d contourW="12700" prstMaterial="flat">
              <a:bevelT w="38100" h="44450" prst="angle"/>
              <a:contourClr>
                <a:scrgbClr r="0" g="0" b="0">
                  <a:shade val="35000"/>
                  <a:satMod val="160000"/>
                </a:scrgbClr>
              </a:contourClr>
            </a:sp3d>
          </c:spPr>
          <c:invertIfNegative val="0"/>
          <c:dLbls>
            <c:delete val="1"/>
          </c:dLbls>
          <c:cat>
            <c:numRef>
              <c:f>Sheet3!$B$4:$M$4</c:f>
              <c:numCache>
                <c:formatCode>m/d/yy\ h:mm</c:formatCode>
                <c:ptCount val="12"/>
                <c:pt idx="0">
                  <c:v>40909.0</c:v>
                </c:pt>
                <c:pt idx="1">
                  <c:v>40940.0</c:v>
                </c:pt>
                <c:pt idx="2">
                  <c:v>40969.0</c:v>
                </c:pt>
                <c:pt idx="3">
                  <c:v>41000.0</c:v>
                </c:pt>
                <c:pt idx="4">
                  <c:v>41030.0</c:v>
                </c:pt>
                <c:pt idx="5">
                  <c:v>41061.0</c:v>
                </c:pt>
                <c:pt idx="6">
                  <c:v>41091.0</c:v>
                </c:pt>
                <c:pt idx="7">
                  <c:v>41122.0</c:v>
                </c:pt>
                <c:pt idx="8">
                  <c:v>41153.0</c:v>
                </c:pt>
                <c:pt idx="9">
                  <c:v>41183.0</c:v>
                </c:pt>
                <c:pt idx="10">
                  <c:v>41214.0</c:v>
                </c:pt>
                <c:pt idx="11">
                  <c:v>41244.0</c:v>
                </c:pt>
              </c:numCache>
            </c:numRef>
          </c:cat>
          <c:val>
            <c:numRef>
              <c:f>Sheet3!$B$8:$M$8</c:f>
              <c:numCache>
                <c:formatCode>General</c:formatCode>
                <c:ptCount val="12"/>
                <c:pt idx="0">
                  <c:v>11.0</c:v>
                </c:pt>
                <c:pt idx="1">
                  <c:v>15.0</c:v>
                </c:pt>
                <c:pt idx="2">
                  <c:v>26.0</c:v>
                </c:pt>
                <c:pt idx="3">
                  <c:v>18.0</c:v>
                </c:pt>
                <c:pt idx="4">
                  <c:v>36.0</c:v>
                </c:pt>
                <c:pt idx="5">
                  <c:v>18.0</c:v>
                </c:pt>
                <c:pt idx="6">
                  <c:v>24.0</c:v>
                </c:pt>
                <c:pt idx="7">
                  <c:v>38.0</c:v>
                </c:pt>
                <c:pt idx="8">
                  <c:v>14.0</c:v>
                </c:pt>
                <c:pt idx="9">
                  <c:v>16.0</c:v>
                </c:pt>
                <c:pt idx="10">
                  <c:v>12.0</c:v>
                </c:pt>
                <c:pt idx="11">
                  <c:v>23.0</c:v>
                </c:pt>
              </c:numCache>
            </c:numRef>
          </c:val>
        </c:ser>
        <c:ser>
          <c:idx val="4"/>
          <c:order val="4"/>
          <c:tx>
            <c:strRef>
              <c:f>Sheet3!$A$9</c:f>
              <c:strCache>
                <c:ptCount val="1"/>
                <c:pt idx="0">
                  <c:v>Signs of Rodents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tint val="100000"/>
                    <a:shade val="85000"/>
                    <a:satMod val="100000"/>
                    <a:lumMod val="100000"/>
                  </a:schemeClr>
                </a:gs>
                <a:gs pos="100000">
                  <a:schemeClr val="accent5">
                    <a:tint val="90000"/>
                    <a:shade val="100000"/>
                    <a:satMod val="150000"/>
                    <a:lumMod val="100000"/>
                  </a:schemeClr>
                </a:gs>
              </a:gsLst>
              <a:path path="circle">
                <a:fillToRect l="100000" t="100000" r="100000" b="100000"/>
              </a:path>
            </a:gradFill>
            <a:ln>
              <a:noFill/>
            </a:ln>
            <a:effectLst>
              <a:outerShdw blurRad="76200" dist="25400" dir="54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">
                <a:rot lat="0" lon="0" rev="3600000"/>
              </a:lightRig>
            </a:scene3d>
            <a:sp3d contourW="12700" prstMaterial="flat">
              <a:bevelT w="38100" h="44450" prst="angle"/>
              <a:contourClr>
                <a:scrgbClr r="0" g="0" b="0">
                  <a:shade val="35000"/>
                  <a:satMod val="160000"/>
                </a:scrgb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Sheet3!$B$4:$M$4</c:f>
              <c:numCache>
                <c:formatCode>m/d/yy\ h:mm</c:formatCode>
                <c:ptCount val="12"/>
                <c:pt idx="0">
                  <c:v>40909.0</c:v>
                </c:pt>
                <c:pt idx="1">
                  <c:v>40940.0</c:v>
                </c:pt>
                <c:pt idx="2">
                  <c:v>40969.0</c:v>
                </c:pt>
                <c:pt idx="3">
                  <c:v>41000.0</c:v>
                </c:pt>
                <c:pt idx="4">
                  <c:v>41030.0</c:v>
                </c:pt>
                <c:pt idx="5">
                  <c:v>41061.0</c:v>
                </c:pt>
                <c:pt idx="6">
                  <c:v>41091.0</c:v>
                </c:pt>
                <c:pt idx="7">
                  <c:v>41122.0</c:v>
                </c:pt>
                <c:pt idx="8">
                  <c:v>41153.0</c:v>
                </c:pt>
                <c:pt idx="9">
                  <c:v>41183.0</c:v>
                </c:pt>
                <c:pt idx="10">
                  <c:v>41214.0</c:v>
                </c:pt>
                <c:pt idx="11">
                  <c:v>41244.0</c:v>
                </c:pt>
              </c:numCache>
            </c:numRef>
          </c:cat>
          <c:val>
            <c:numRef>
              <c:f>Sheet3!$B$9:$M$9</c:f>
              <c:numCache>
                <c:formatCode>General</c:formatCode>
                <c:ptCount val="12"/>
                <c:pt idx="0">
                  <c:v>2.0</c:v>
                </c:pt>
                <c:pt idx="1">
                  <c:v>3.0</c:v>
                </c:pt>
                <c:pt idx="2">
                  <c:v>3.0</c:v>
                </c:pt>
                <c:pt idx="3">
                  <c:v>2.0</c:v>
                </c:pt>
                <c:pt idx="4">
                  <c:v>2.0</c:v>
                </c:pt>
                <c:pt idx="5">
                  <c:v>3.0</c:v>
                </c:pt>
                <c:pt idx="6">
                  <c:v>1.0</c:v>
                </c:pt>
                <c:pt idx="7">
                  <c:v>4.0</c:v>
                </c:pt>
                <c:pt idx="8">
                  <c:v>1.0</c:v>
                </c:pt>
                <c:pt idx="9">
                  <c:v>2.0</c:v>
                </c:pt>
                <c:pt idx="10">
                  <c:v>2.0</c:v>
                </c:pt>
                <c:pt idx="11">
                  <c:v>1.0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145090528"/>
        <c:axId val="2145093840"/>
      </c:barChart>
      <c:dateAx>
        <c:axId val="2145090528"/>
        <c:scaling>
          <c:orientation val="minMax"/>
        </c:scaling>
        <c:delete val="0"/>
        <c:axPos val="b"/>
        <c:numFmt formatCode="m/d/yy\ h:mm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5093840"/>
        <c:crosses val="autoZero"/>
        <c:auto val="1"/>
        <c:lblOffset val="100"/>
        <c:baseTimeUnit val="months"/>
      </c:dateAx>
      <c:valAx>
        <c:axId val="2145093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50905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727245806230743"/>
          <c:y val="0.137276434195726"/>
          <c:w val="0.893681102362205"/>
          <c:h val="0.056175946756655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2014 Rodent Complians </a:t>
            </a:r>
          </a:p>
        </c:rich>
      </c:tx>
      <c:layout>
        <c:manualLayout>
          <c:xMode val="edge"/>
          <c:yMode val="edge"/>
          <c:x val="0.339408539970352"/>
          <c:y val="0.06140735998638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577102213638389"/>
          <c:y val="0.141548913043478"/>
          <c:w val="0.91162940127767"/>
          <c:h val="0.72106427593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Sheet7!$A$5</c:f>
              <c:strCache>
                <c:ptCount val="1"/>
                <c:pt idx="0">
                  <c:v>Rodent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Sheet7!$B$4:$M$4</c:f>
              <c:numCache>
                <c:formatCode>m/d/yy\ h:mm</c:formatCode>
                <c:ptCount val="12"/>
                <c:pt idx="0">
                  <c:v>41640.0</c:v>
                </c:pt>
                <c:pt idx="1">
                  <c:v>41671.0</c:v>
                </c:pt>
                <c:pt idx="2">
                  <c:v>41699.0</c:v>
                </c:pt>
                <c:pt idx="3">
                  <c:v>41730.0</c:v>
                </c:pt>
                <c:pt idx="4">
                  <c:v>41760.0</c:v>
                </c:pt>
                <c:pt idx="5">
                  <c:v>41791.0</c:v>
                </c:pt>
                <c:pt idx="6">
                  <c:v>41821.0</c:v>
                </c:pt>
                <c:pt idx="7">
                  <c:v>41852.0</c:v>
                </c:pt>
                <c:pt idx="8">
                  <c:v>41883.0</c:v>
                </c:pt>
                <c:pt idx="9">
                  <c:v>41913.0</c:v>
                </c:pt>
                <c:pt idx="10">
                  <c:v>41944.0</c:v>
                </c:pt>
                <c:pt idx="11">
                  <c:v>41974.0</c:v>
                </c:pt>
              </c:numCache>
            </c:numRef>
          </c:cat>
          <c:val>
            <c:numRef>
              <c:f>Sheet7!$B$5:$M$5</c:f>
              <c:numCache>
                <c:formatCode>General</c:formatCode>
                <c:ptCount val="12"/>
                <c:pt idx="0">
                  <c:v>6.0</c:v>
                </c:pt>
                <c:pt idx="1">
                  <c:v>10.0</c:v>
                </c:pt>
                <c:pt idx="2">
                  <c:v>25.0</c:v>
                </c:pt>
                <c:pt idx="3">
                  <c:v>58.0</c:v>
                </c:pt>
                <c:pt idx="4">
                  <c:v>61.0</c:v>
                </c:pt>
                <c:pt idx="5">
                  <c:v>93.0</c:v>
                </c:pt>
                <c:pt idx="6">
                  <c:v>41.0</c:v>
                </c:pt>
                <c:pt idx="7">
                  <c:v>54.0</c:v>
                </c:pt>
                <c:pt idx="8">
                  <c:v>62.0</c:v>
                </c:pt>
                <c:pt idx="9">
                  <c:v>69.0</c:v>
                </c:pt>
                <c:pt idx="10">
                  <c:v>66.0</c:v>
                </c:pt>
                <c:pt idx="11">
                  <c:v>55.0</c:v>
                </c:pt>
              </c:numCache>
            </c:numRef>
          </c:val>
        </c:ser>
        <c:ser>
          <c:idx val="1"/>
          <c:order val="1"/>
          <c:tx>
            <c:strRef>
              <c:f>Sheet7!$A$6</c:f>
              <c:strCache>
                <c:ptCount val="1"/>
                <c:pt idx="0">
                  <c:v>Condition Attracting Rodents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Sheet7!$B$4:$M$4</c:f>
              <c:numCache>
                <c:formatCode>m/d/yy\ h:mm</c:formatCode>
                <c:ptCount val="12"/>
                <c:pt idx="0">
                  <c:v>41640.0</c:v>
                </c:pt>
                <c:pt idx="1">
                  <c:v>41671.0</c:v>
                </c:pt>
                <c:pt idx="2">
                  <c:v>41699.0</c:v>
                </c:pt>
                <c:pt idx="3">
                  <c:v>41730.0</c:v>
                </c:pt>
                <c:pt idx="4">
                  <c:v>41760.0</c:v>
                </c:pt>
                <c:pt idx="5">
                  <c:v>41791.0</c:v>
                </c:pt>
                <c:pt idx="6">
                  <c:v>41821.0</c:v>
                </c:pt>
                <c:pt idx="7">
                  <c:v>41852.0</c:v>
                </c:pt>
                <c:pt idx="8">
                  <c:v>41883.0</c:v>
                </c:pt>
                <c:pt idx="9">
                  <c:v>41913.0</c:v>
                </c:pt>
                <c:pt idx="10">
                  <c:v>41944.0</c:v>
                </c:pt>
                <c:pt idx="11">
                  <c:v>41974.0</c:v>
                </c:pt>
              </c:numCache>
            </c:numRef>
          </c:cat>
          <c:val>
            <c:numRef>
              <c:f>Sheet7!$B$6:$M$6</c:f>
              <c:numCache>
                <c:formatCode>General</c:formatCode>
                <c:ptCount val="12"/>
                <c:pt idx="1">
                  <c:v>3.0</c:v>
                </c:pt>
                <c:pt idx="2">
                  <c:v>5.0</c:v>
                </c:pt>
                <c:pt idx="3">
                  <c:v>13.0</c:v>
                </c:pt>
                <c:pt idx="4">
                  <c:v>12.0</c:v>
                </c:pt>
                <c:pt idx="5">
                  <c:v>12.0</c:v>
                </c:pt>
                <c:pt idx="6">
                  <c:v>8.0</c:v>
                </c:pt>
                <c:pt idx="7">
                  <c:v>11.0</c:v>
                </c:pt>
                <c:pt idx="8">
                  <c:v>11.0</c:v>
                </c:pt>
                <c:pt idx="9">
                  <c:v>16.0</c:v>
                </c:pt>
                <c:pt idx="10">
                  <c:v>6.0</c:v>
                </c:pt>
                <c:pt idx="11">
                  <c:v>7.0</c:v>
                </c:pt>
              </c:numCache>
            </c:numRef>
          </c:val>
        </c:ser>
        <c:ser>
          <c:idx val="2"/>
          <c:order val="2"/>
          <c:tx>
            <c:strRef>
              <c:f>Sheet7!$A$7</c:f>
              <c:strCache>
                <c:ptCount val="1"/>
                <c:pt idx="0">
                  <c:v>Mouse Sighting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Sheet7!$B$4:$M$4</c:f>
              <c:numCache>
                <c:formatCode>m/d/yy\ h:mm</c:formatCode>
                <c:ptCount val="12"/>
                <c:pt idx="0">
                  <c:v>41640.0</c:v>
                </c:pt>
                <c:pt idx="1">
                  <c:v>41671.0</c:v>
                </c:pt>
                <c:pt idx="2">
                  <c:v>41699.0</c:v>
                </c:pt>
                <c:pt idx="3">
                  <c:v>41730.0</c:v>
                </c:pt>
                <c:pt idx="4">
                  <c:v>41760.0</c:v>
                </c:pt>
                <c:pt idx="5">
                  <c:v>41791.0</c:v>
                </c:pt>
                <c:pt idx="6">
                  <c:v>41821.0</c:v>
                </c:pt>
                <c:pt idx="7">
                  <c:v>41852.0</c:v>
                </c:pt>
                <c:pt idx="8">
                  <c:v>41883.0</c:v>
                </c:pt>
                <c:pt idx="9">
                  <c:v>41913.0</c:v>
                </c:pt>
                <c:pt idx="10">
                  <c:v>41944.0</c:v>
                </c:pt>
                <c:pt idx="11">
                  <c:v>41974.0</c:v>
                </c:pt>
              </c:numCache>
            </c:numRef>
          </c:cat>
          <c:val>
            <c:numRef>
              <c:f>Sheet7!$B$7:$M$7</c:f>
              <c:numCache>
                <c:formatCode>General</c:formatCode>
                <c:ptCount val="12"/>
                <c:pt idx="2">
                  <c:v>2.0</c:v>
                </c:pt>
                <c:pt idx="3">
                  <c:v>7.0</c:v>
                </c:pt>
                <c:pt idx="4">
                  <c:v>2.0</c:v>
                </c:pt>
                <c:pt idx="5">
                  <c:v>3.0</c:v>
                </c:pt>
                <c:pt idx="6">
                  <c:v>3.0</c:v>
                </c:pt>
                <c:pt idx="7">
                  <c:v>4.0</c:v>
                </c:pt>
                <c:pt idx="8">
                  <c:v>6.0</c:v>
                </c:pt>
                <c:pt idx="9">
                  <c:v>5.0</c:v>
                </c:pt>
                <c:pt idx="10">
                  <c:v>10.0</c:v>
                </c:pt>
                <c:pt idx="11">
                  <c:v>6.0</c:v>
                </c:pt>
              </c:numCache>
            </c:numRef>
          </c:val>
        </c:ser>
        <c:ser>
          <c:idx val="3"/>
          <c:order val="3"/>
          <c:tx>
            <c:strRef>
              <c:f>Sheet7!$A$8</c:f>
              <c:strCache>
                <c:ptCount val="1"/>
                <c:pt idx="0">
                  <c:v>Rat Sighting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Sheet7!$B$4:$M$4</c:f>
              <c:numCache>
                <c:formatCode>m/d/yy\ h:mm</c:formatCode>
                <c:ptCount val="12"/>
                <c:pt idx="0">
                  <c:v>41640.0</c:v>
                </c:pt>
                <c:pt idx="1">
                  <c:v>41671.0</c:v>
                </c:pt>
                <c:pt idx="2">
                  <c:v>41699.0</c:v>
                </c:pt>
                <c:pt idx="3">
                  <c:v>41730.0</c:v>
                </c:pt>
                <c:pt idx="4">
                  <c:v>41760.0</c:v>
                </c:pt>
                <c:pt idx="5">
                  <c:v>41791.0</c:v>
                </c:pt>
                <c:pt idx="6">
                  <c:v>41821.0</c:v>
                </c:pt>
                <c:pt idx="7">
                  <c:v>41852.0</c:v>
                </c:pt>
                <c:pt idx="8">
                  <c:v>41883.0</c:v>
                </c:pt>
                <c:pt idx="9">
                  <c:v>41913.0</c:v>
                </c:pt>
                <c:pt idx="10">
                  <c:v>41944.0</c:v>
                </c:pt>
                <c:pt idx="11">
                  <c:v>41974.0</c:v>
                </c:pt>
              </c:numCache>
            </c:numRef>
          </c:cat>
          <c:val>
            <c:numRef>
              <c:f>Sheet7!$B$8:$M$8</c:f>
              <c:numCache>
                <c:formatCode>General</c:formatCode>
                <c:ptCount val="12"/>
                <c:pt idx="0">
                  <c:v>5.0</c:v>
                </c:pt>
                <c:pt idx="1">
                  <c:v>7.0</c:v>
                </c:pt>
                <c:pt idx="2">
                  <c:v>16.0</c:v>
                </c:pt>
                <c:pt idx="3">
                  <c:v>32.0</c:v>
                </c:pt>
                <c:pt idx="4">
                  <c:v>45.0</c:v>
                </c:pt>
                <c:pt idx="5">
                  <c:v>72.0</c:v>
                </c:pt>
                <c:pt idx="6">
                  <c:v>28.0</c:v>
                </c:pt>
                <c:pt idx="7">
                  <c:v>33.0</c:v>
                </c:pt>
                <c:pt idx="8">
                  <c:v>45.0</c:v>
                </c:pt>
                <c:pt idx="9">
                  <c:v>44.0</c:v>
                </c:pt>
                <c:pt idx="10">
                  <c:v>44.0</c:v>
                </c:pt>
                <c:pt idx="11">
                  <c:v>35.0</c:v>
                </c:pt>
              </c:numCache>
            </c:numRef>
          </c:val>
        </c:ser>
        <c:ser>
          <c:idx val="4"/>
          <c:order val="4"/>
          <c:tx>
            <c:strRef>
              <c:f>Sheet7!$A$9</c:f>
              <c:strCache>
                <c:ptCount val="1"/>
                <c:pt idx="0">
                  <c:v>Signs of Rodents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Sheet7!$B$4:$M$4</c:f>
              <c:numCache>
                <c:formatCode>m/d/yy\ h:mm</c:formatCode>
                <c:ptCount val="12"/>
                <c:pt idx="0">
                  <c:v>41640.0</c:v>
                </c:pt>
                <c:pt idx="1">
                  <c:v>41671.0</c:v>
                </c:pt>
                <c:pt idx="2">
                  <c:v>41699.0</c:v>
                </c:pt>
                <c:pt idx="3">
                  <c:v>41730.0</c:v>
                </c:pt>
                <c:pt idx="4">
                  <c:v>41760.0</c:v>
                </c:pt>
                <c:pt idx="5">
                  <c:v>41791.0</c:v>
                </c:pt>
                <c:pt idx="6">
                  <c:v>41821.0</c:v>
                </c:pt>
                <c:pt idx="7">
                  <c:v>41852.0</c:v>
                </c:pt>
                <c:pt idx="8">
                  <c:v>41883.0</c:v>
                </c:pt>
                <c:pt idx="9">
                  <c:v>41913.0</c:v>
                </c:pt>
                <c:pt idx="10">
                  <c:v>41944.0</c:v>
                </c:pt>
                <c:pt idx="11">
                  <c:v>41974.0</c:v>
                </c:pt>
              </c:numCache>
            </c:numRef>
          </c:cat>
          <c:val>
            <c:numRef>
              <c:f>Sheet7!$B$9:$M$9</c:f>
              <c:numCache>
                <c:formatCode>General</c:formatCode>
                <c:ptCount val="12"/>
                <c:pt idx="0">
                  <c:v>1.0</c:v>
                </c:pt>
                <c:pt idx="2">
                  <c:v>2.0</c:v>
                </c:pt>
                <c:pt idx="3">
                  <c:v>6.0</c:v>
                </c:pt>
                <c:pt idx="4">
                  <c:v>2.0</c:v>
                </c:pt>
                <c:pt idx="5">
                  <c:v>6.0</c:v>
                </c:pt>
                <c:pt idx="6">
                  <c:v>2.0</c:v>
                </c:pt>
                <c:pt idx="7">
                  <c:v>6.0</c:v>
                </c:pt>
                <c:pt idx="9">
                  <c:v>4.0</c:v>
                </c:pt>
                <c:pt idx="10">
                  <c:v>6.0</c:v>
                </c:pt>
                <c:pt idx="11">
                  <c:v>7.0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39894512"/>
        <c:axId val="2139946416"/>
      </c:barChart>
      <c:dateAx>
        <c:axId val="2139894512"/>
        <c:scaling>
          <c:orientation val="minMax"/>
        </c:scaling>
        <c:delete val="0"/>
        <c:axPos val="b"/>
        <c:numFmt formatCode="m/d/yy\ h:mm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9946416"/>
        <c:crosses val="autoZero"/>
        <c:auto val="1"/>
        <c:lblOffset val="100"/>
        <c:baseTimeUnit val="months"/>
      </c:dateAx>
      <c:valAx>
        <c:axId val="2139946416"/>
        <c:scaling>
          <c:orientation val="minMax"/>
          <c:max val="7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9894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566037735849056"/>
          <c:y val="0.927356820002249"/>
          <c:w val="0.9"/>
          <c:h val="0.051291081821294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2015(until</a:t>
            </a:r>
            <a:r>
              <a:rPr lang="en-US" baseline="0"/>
              <a:t> Nov) Rodent </a:t>
            </a:r>
            <a:r>
              <a:rPr lang="en-US" baseline="0" dirty="0" err="1"/>
              <a:t>Complians</a:t>
            </a:r>
            <a:r>
              <a:rPr lang="en-US" baseline="0" dirty="0"/>
              <a:t> </a:t>
            </a:r>
            <a:endParaRPr lang="en-US" dirty="0"/>
          </a:p>
        </c:rich>
      </c:tx>
      <c:layout>
        <c:manualLayout>
          <c:xMode val="edge"/>
          <c:yMode val="edge"/>
          <c:x val="0.309777365491651"/>
          <c:y val="0.050880383988718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453972798854689"/>
          <c:y val="0.0958323674395382"/>
          <c:w val="0.869114574963844"/>
          <c:h val="0.7333670325504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Sheet8!$A$5</c:f>
              <c:strCache>
                <c:ptCount val="1"/>
                <c:pt idx="0">
                  <c:v>Rodent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Sheet8!$B$4:$L$4</c:f>
              <c:numCache>
                <c:formatCode>m/d/yy\ h:mm</c:formatCode>
                <c:ptCount val="11"/>
                <c:pt idx="0">
                  <c:v>42005.0</c:v>
                </c:pt>
                <c:pt idx="1">
                  <c:v>42036.0</c:v>
                </c:pt>
                <c:pt idx="2">
                  <c:v>42064.0</c:v>
                </c:pt>
                <c:pt idx="3">
                  <c:v>42095.0</c:v>
                </c:pt>
                <c:pt idx="4">
                  <c:v>42125.0</c:v>
                </c:pt>
                <c:pt idx="5">
                  <c:v>42156.0</c:v>
                </c:pt>
                <c:pt idx="6">
                  <c:v>42186.0</c:v>
                </c:pt>
                <c:pt idx="7">
                  <c:v>42217.0</c:v>
                </c:pt>
                <c:pt idx="8">
                  <c:v>42248.0</c:v>
                </c:pt>
                <c:pt idx="9">
                  <c:v>42278.0</c:v>
                </c:pt>
                <c:pt idx="10">
                  <c:v>42309.0</c:v>
                </c:pt>
              </c:numCache>
            </c:numRef>
          </c:cat>
          <c:val>
            <c:numRef>
              <c:f>Sheet8!$B$5:$L$5</c:f>
              <c:numCache>
                <c:formatCode>General</c:formatCode>
                <c:ptCount val="11"/>
                <c:pt idx="0">
                  <c:v>30.0</c:v>
                </c:pt>
                <c:pt idx="1">
                  <c:v>25.0</c:v>
                </c:pt>
                <c:pt idx="2">
                  <c:v>38.0</c:v>
                </c:pt>
                <c:pt idx="3">
                  <c:v>41.0</c:v>
                </c:pt>
                <c:pt idx="4">
                  <c:v>55.0</c:v>
                </c:pt>
                <c:pt idx="5">
                  <c:v>40.0</c:v>
                </c:pt>
                <c:pt idx="6">
                  <c:v>82.0</c:v>
                </c:pt>
                <c:pt idx="7">
                  <c:v>47.0</c:v>
                </c:pt>
                <c:pt idx="8">
                  <c:v>58.0</c:v>
                </c:pt>
                <c:pt idx="9">
                  <c:v>61.0</c:v>
                </c:pt>
                <c:pt idx="10">
                  <c:v>31.0</c:v>
                </c:pt>
              </c:numCache>
            </c:numRef>
          </c:val>
        </c:ser>
        <c:ser>
          <c:idx val="1"/>
          <c:order val="1"/>
          <c:tx>
            <c:strRef>
              <c:f>Sheet8!$A$6</c:f>
              <c:strCache>
                <c:ptCount val="1"/>
                <c:pt idx="0">
                  <c:v>Condition Attracting Rodents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Sheet8!$B$4:$L$4</c:f>
              <c:numCache>
                <c:formatCode>m/d/yy\ h:mm</c:formatCode>
                <c:ptCount val="11"/>
                <c:pt idx="0">
                  <c:v>42005.0</c:v>
                </c:pt>
                <c:pt idx="1">
                  <c:v>42036.0</c:v>
                </c:pt>
                <c:pt idx="2">
                  <c:v>42064.0</c:v>
                </c:pt>
                <c:pt idx="3">
                  <c:v>42095.0</c:v>
                </c:pt>
                <c:pt idx="4">
                  <c:v>42125.0</c:v>
                </c:pt>
                <c:pt idx="5">
                  <c:v>42156.0</c:v>
                </c:pt>
                <c:pt idx="6">
                  <c:v>42186.0</c:v>
                </c:pt>
                <c:pt idx="7">
                  <c:v>42217.0</c:v>
                </c:pt>
                <c:pt idx="8">
                  <c:v>42248.0</c:v>
                </c:pt>
                <c:pt idx="9">
                  <c:v>42278.0</c:v>
                </c:pt>
                <c:pt idx="10">
                  <c:v>42309.0</c:v>
                </c:pt>
              </c:numCache>
            </c:numRef>
          </c:cat>
          <c:val>
            <c:numRef>
              <c:f>Sheet8!$B$6:$L$6</c:f>
              <c:numCache>
                <c:formatCode>General</c:formatCode>
                <c:ptCount val="11"/>
                <c:pt idx="0">
                  <c:v>6.0</c:v>
                </c:pt>
                <c:pt idx="1">
                  <c:v>6.0</c:v>
                </c:pt>
                <c:pt idx="2">
                  <c:v>6.0</c:v>
                </c:pt>
                <c:pt idx="3">
                  <c:v>11.0</c:v>
                </c:pt>
                <c:pt idx="4">
                  <c:v>7.0</c:v>
                </c:pt>
                <c:pt idx="5">
                  <c:v>9.0</c:v>
                </c:pt>
                <c:pt idx="6">
                  <c:v>11.0</c:v>
                </c:pt>
                <c:pt idx="7">
                  <c:v>9.0</c:v>
                </c:pt>
                <c:pt idx="8">
                  <c:v>9.0</c:v>
                </c:pt>
                <c:pt idx="9">
                  <c:v>11.0</c:v>
                </c:pt>
                <c:pt idx="10">
                  <c:v>8.0</c:v>
                </c:pt>
              </c:numCache>
            </c:numRef>
          </c:val>
        </c:ser>
        <c:ser>
          <c:idx val="2"/>
          <c:order val="2"/>
          <c:tx>
            <c:strRef>
              <c:f>Sheet8!$A$7</c:f>
              <c:strCache>
                <c:ptCount val="1"/>
                <c:pt idx="0">
                  <c:v>Mouse Sighting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Sheet8!$B$4:$L$4</c:f>
              <c:numCache>
                <c:formatCode>m/d/yy\ h:mm</c:formatCode>
                <c:ptCount val="11"/>
                <c:pt idx="0">
                  <c:v>42005.0</c:v>
                </c:pt>
                <c:pt idx="1">
                  <c:v>42036.0</c:v>
                </c:pt>
                <c:pt idx="2">
                  <c:v>42064.0</c:v>
                </c:pt>
                <c:pt idx="3">
                  <c:v>42095.0</c:v>
                </c:pt>
                <c:pt idx="4">
                  <c:v>42125.0</c:v>
                </c:pt>
                <c:pt idx="5">
                  <c:v>42156.0</c:v>
                </c:pt>
                <c:pt idx="6">
                  <c:v>42186.0</c:v>
                </c:pt>
                <c:pt idx="7">
                  <c:v>42217.0</c:v>
                </c:pt>
                <c:pt idx="8">
                  <c:v>42248.0</c:v>
                </c:pt>
                <c:pt idx="9">
                  <c:v>42278.0</c:v>
                </c:pt>
                <c:pt idx="10">
                  <c:v>42309.0</c:v>
                </c:pt>
              </c:numCache>
            </c:numRef>
          </c:cat>
          <c:val>
            <c:numRef>
              <c:f>Sheet8!$B$7:$L$7</c:f>
              <c:numCache>
                <c:formatCode>General</c:formatCode>
                <c:ptCount val="11"/>
                <c:pt idx="0">
                  <c:v>2.0</c:v>
                </c:pt>
                <c:pt idx="1">
                  <c:v>2.0</c:v>
                </c:pt>
                <c:pt idx="2">
                  <c:v>3.0</c:v>
                </c:pt>
                <c:pt idx="3">
                  <c:v>2.0</c:v>
                </c:pt>
                <c:pt idx="4">
                  <c:v>4.0</c:v>
                </c:pt>
                <c:pt idx="5">
                  <c:v>5.0</c:v>
                </c:pt>
                <c:pt idx="6">
                  <c:v>17.0</c:v>
                </c:pt>
                <c:pt idx="7">
                  <c:v>6.0</c:v>
                </c:pt>
                <c:pt idx="8">
                  <c:v>11.0</c:v>
                </c:pt>
                <c:pt idx="9">
                  <c:v>10.0</c:v>
                </c:pt>
                <c:pt idx="10">
                  <c:v>1.0</c:v>
                </c:pt>
              </c:numCache>
            </c:numRef>
          </c:val>
        </c:ser>
        <c:ser>
          <c:idx val="3"/>
          <c:order val="3"/>
          <c:tx>
            <c:strRef>
              <c:f>Sheet8!$A$8</c:f>
              <c:strCache>
                <c:ptCount val="1"/>
                <c:pt idx="0">
                  <c:v>Rat Sighting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Sheet8!$B$4:$L$4</c:f>
              <c:numCache>
                <c:formatCode>m/d/yy\ h:mm</c:formatCode>
                <c:ptCount val="11"/>
                <c:pt idx="0">
                  <c:v>42005.0</c:v>
                </c:pt>
                <c:pt idx="1">
                  <c:v>42036.0</c:v>
                </c:pt>
                <c:pt idx="2">
                  <c:v>42064.0</c:v>
                </c:pt>
                <c:pt idx="3">
                  <c:v>42095.0</c:v>
                </c:pt>
                <c:pt idx="4">
                  <c:v>42125.0</c:v>
                </c:pt>
                <c:pt idx="5">
                  <c:v>42156.0</c:v>
                </c:pt>
                <c:pt idx="6">
                  <c:v>42186.0</c:v>
                </c:pt>
                <c:pt idx="7">
                  <c:v>42217.0</c:v>
                </c:pt>
                <c:pt idx="8">
                  <c:v>42248.0</c:v>
                </c:pt>
                <c:pt idx="9">
                  <c:v>42278.0</c:v>
                </c:pt>
                <c:pt idx="10">
                  <c:v>42309.0</c:v>
                </c:pt>
              </c:numCache>
            </c:numRef>
          </c:cat>
          <c:val>
            <c:numRef>
              <c:f>Sheet8!$B$8:$L$8</c:f>
              <c:numCache>
                <c:formatCode>General</c:formatCode>
                <c:ptCount val="11"/>
                <c:pt idx="0">
                  <c:v>21.0</c:v>
                </c:pt>
                <c:pt idx="1">
                  <c:v>16.0</c:v>
                </c:pt>
                <c:pt idx="2">
                  <c:v>25.0</c:v>
                </c:pt>
                <c:pt idx="3">
                  <c:v>24.0</c:v>
                </c:pt>
                <c:pt idx="4">
                  <c:v>40.0</c:v>
                </c:pt>
                <c:pt idx="5">
                  <c:v>25.0</c:v>
                </c:pt>
                <c:pt idx="6">
                  <c:v>51.0</c:v>
                </c:pt>
                <c:pt idx="7">
                  <c:v>27.0</c:v>
                </c:pt>
                <c:pt idx="8">
                  <c:v>34.0</c:v>
                </c:pt>
                <c:pt idx="9">
                  <c:v>35.0</c:v>
                </c:pt>
                <c:pt idx="10">
                  <c:v>22.0</c:v>
                </c:pt>
              </c:numCache>
            </c:numRef>
          </c:val>
        </c:ser>
        <c:ser>
          <c:idx val="4"/>
          <c:order val="4"/>
          <c:tx>
            <c:strRef>
              <c:f>Sheet8!$A$9</c:f>
              <c:strCache>
                <c:ptCount val="1"/>
                <c:pt idx="0">
                  <c:v>Signs of Rodents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Sheet8!$B$4:$L$4</c:f>
              <c:numCache>
                <c:formatCode>m/d/yy\ h:mm</c:formatCode>
                <c:ptCount val="11"/>
                <c:pt idx="0">
                  <c:v>42005.0</c:v>
                </c:pt>
                <c:pt idx="1">
                  <c:v>42036.0</c:v>
                </c:pt>
                <c:pt idx="2">
                  <c:v>42064.0</c:v>
                </c:pt>
                <c:pt idx="3">
                  <c:v>42095.0</c:v>
                </c:pt>
                <c:pt idx="4">
                  <c:v>42125.0</c:v>
                </c:pt>
                <c:pt idx="5">
                  <c:v>42156.0</c:v>
                </c:pt>
                <c:pt idx="6">
                  <c:v>42186.0</c:v>
                </c:pt>
                <c:pt idx="7">
                  <c:v>42217.0</c:v>
                </c:pt>
                <c:pt idx="8">
                  <c:v>42248.0</c:v>
                </c:pt>
                <c:pt idx="9">
                  <c:v>42278.0</c:v>
                </c:pt>
                <c:pt idx="10">
                  <c:v>42309.0</c:v>
                </c:pt>
              </c:numCache>
            </c:numRef>
          </c:cat>
          <c:val>
            <c:numRef>
              <c:f>Sheet8!$B$9:$L$9</c:f>
              <c:numCache>
                <c:formatCode>General</c:formatCode>
                <c:ptCount val="11"/>
                <c:pt idx="0">
                  <c:v>1.0</c:v>
                </c:pt>
                <c:pt idx="1">
                  <c:v>1.0</c:v>
                </c:pt>
                <c:pt idx="2">
                  <c:v>4.0</c:v>
                </c:pt>
                <c:pt idx="3">
                  <c:v>4.0</c:v>
                </c:pt>
                <c:pt idx="4">
                  <c:v>4.0</c:v>
                </c:pt>
                <c:pt idx="5">
                  <c:v>1.0</c:v>
                </c:pt>
                <c:pt idx="6">
                  <c:v>3.0</c:v>
                </c:pt>
                <c:pt idx="7">
                  <c:v>5.0</c:v>
                </c:pt>
                <c:pt idx="8">
                  <c:v>4.0</c:v>
                </c:pt>
                <c:pt idx="9">
                  <c:v>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69876640"/>
        <c:axId val="-2069880288"/>
      </c:barChart>
      <c:dateAx>
        <c:axId val="-2069876640"/>
        <c:scaling>
          <c:orientation val="minMax"/>
        </c:scaling>
        <c:delete val="0"/>
        <c:axPos val="b"/>
        <c:numFmt formatCode="m/d/yy\ h:mm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69880288"/>
        <c:crosses val="autoZero"/>
        <c:auto val="1"/>
        <c:lblOffset val="100"/>
        <c:baseTimeUnit val="months"/>
      </c:dateAx>
      <c:valAx>
        <c:axId val="-2069880288"/>
        <c:scaling>
          <c:orientation val="minMax"/>
          <c:max val="7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698766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18651775670898"/>
          <c:y val="0.892711386814911"/>
          <c:w val="0.762696302572568"/>
          <c:h val="0.031215130002707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 dirty="0" smtClean="0"/>
              <a:t>2012-2015 </a:t>
            </a:r>
            <a:r>
              <a:rPr lang="en-US" dirty="0"/>
              <a:t>CB 03 Rodent</a:t>
            </a:r>
            <a:r>
              <a:rPr lang="en-US" baseline="0" dirty="0"/>
              <a:t> </a:t>
            </a:r>
            <a:r>
              <a:rPr lang="en-US" baseline="0" dirty="0" err="1"/>
              <a:t>Frenquecy</a:t>
            </a:r>
            <a:r>
              <a:rPr lang="en-US" baseline="0" dirty="0"/>
              <a:t> TOP 10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Sheet1!$A$5:$A$13</c:f>
              <c:strCache>
                <c:ptCount val="9"/>
                <c:pt idx="0">
                  <c:v>131 BROOME STREET</c:v>
                </c:pt>
                <c:pt idx="1">
                  <c:v>153 NORFOLK STREET</c:v>
                </c:pt>
                <c:pt idx="2">
                  <c:v>135 ELDRIDGE STREET</c:v>
                </c:pt>
                <c:pt idx="3">
                  <c:v>100 ALLEN STREET</c:v>
                </c:pt>
                <c:pt idx="4">
                  <c:v>9 STANTON STREET</c:v>
                </c:pt>
                <c:pt idx="5">
                  <c:v>129 EAST BROADWAY</c:v>
                </c:pt>
                <c:pt idx="6">
                  <c:v>99 EAST 7 STREET</c:v>
                </c:pt>
                <c:pt idx="7">
                  <c:v>330 EAST 9 STREET</c:v>
                </c:pt>
                <c:pt idx="8">
                  <c:v>31 EAST 1 STREET</c:v>
                </c:pt>
              </c:strCache>
            </c:strRef>
          </c:cat>
          <c:val>
            <c:numRef>
              <c:f>Sheet1!$B$5:$B$13</c:f>
              <c:numCache>
                <c:formatCode>General</c:formatCode>
                <c:ptCount val="9"/>
                <c:pt idx="0">
                  <c:v>7.0</c:v>
                </c:pt>
                <c:pt idx="1">
                  <c:v>7.0</c:v>
                </c:pt>
                <c:pt idx="2">
                  <c:v>6.0</c:v>
                </c:pt>
                <c:pt idx="3">
                  <c:v>5.0</c:v>
                </c:pt>
                <c:pt idx="4">
                  <c:v>5.0</c:v>
                </c:pt>
                <c:pt idx="5">
                  <c:v>5.0</c:v>
                </c:pt>
                <c:pt idx="6">
                  <c:v>5.0</c:v>
                </c:pt>
                <c:pt idx="7">
                  <c:v>4.0</c:v>
                </c:pt>
                <c:pt idx="8">
                  <c:v>4.0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2139491648"/>
        <c:axId val="2139296096"/>
      </c:barChart>
      <c:catAx>
        <c:axId val="2139491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9296096"/>
        <c:crosses val="autoZero"/>
        <c:auto val="1"/>
        <c:lblAlgn val="ctr"/>
        <c:lblOffset val="100"/>
        <c:noMultiLvlLbl val="0"/>
      </c:catAx>
      <c:valAx>
        <c:axId val="2139296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39491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CB03</a:t>
            </a:r>
            <a:r>
              <a:rPr lang="zh-CN" altLang="en-US"/>
              <a:t> </a:t>
            </a:r>
            <a:r>
              <a:rPr lang="en-US" altLang="zh-CN"/>
              <a:t>2months Street Condition</a:t>
            </a:r>
            <a:r>
              <a:rPr lang="en-US" altLang="zh-CN" baseline="0"/>
              <a:t> Complians 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477184653388915"/>
          <c:y val="0.14448275862069"/>
          <c:w val="0.908163887602285"/>
          <c:h val="0.796901982079826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Sheet3!$A$6:$A$8</c:f>
              <c:strCache>
                <c:ptCount val="3"/>
                <c:pt idx="0">
                  <c:v>Cave-in</c:v>
                </c:pt>
                <c:pt idx="1">
                  <c:v>Pothole</c:v>
                </c:pt>
                <c:pt idx="2">
                  <c:v>Rough, Pitted or Cracked Roads</c:v>
                </c:pt>
              </c:strCache>
            </c:strRef>
          </c:cat>
          <c:val>
            <c:numRef>
              <c:f>Sheet3!$B$6:$B$8</c:f>
              <c:numCache>
                <c:formatCode>General</c:formatCode>
                <c:ptCount val="3"/>
              </c:numCache>
            </c:numRef>
          </c:val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Sheet3!$A$6:$A$8</c:f>
              <c:strCache>
                <c:ptCount val="3"/>
                <c:pt idx="0">
                  <c:v>Cave-in</c:v>
                </c:pt>
                <c:pt idx="1">
                  <c:v>Pothole</c:v>
                </c:pt>
                <c:pt idx="2">
                  <c:v>Rough, Pitted or Cracked Roads</c:v>
                </c:pt>
              </c:strCache>
            </c:strRef>
          </c:cat>
          <c:val>
            <c:numRef>
              <c:f>Sheet3!$C$6:$C$8</c:f>
              <c:numCache>
                <c:formatCode>General</c:formatCode>
                <c:ptCount val="3"/>
                <c:pt idx="0">
                  <c:v>24.0</c:v>
                </c:pt>
                <c:pt idx="1">
                  <c:v>65.0</c:v>
                </c:pt>
                <c:pt idx="2">
                  <c:v>8.0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40117664"/>
        <c:axId val="2140110432"/>
      </c:barChart>
      <c:catAx>
        <c:axId val="2140117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0110432"/>
        <c:crosses val="autoZero"/>
        <c:auto val="1"/>
        <c:lblAlgn val="ctr"/>
        <c:lblOffset val="100"/>
        <c:noMultiLvlLbl val="0"/>
      </c:catAx>
      <c:valAx>
        <c:axId val="2140110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0117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2012 Summer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Sheet9!$A$4:$A$14</c:f>
              <c:strCache>
                <c:ptCount val="11"/>
                <c:pt idx="0">
                  <c:v>Blocked - Construction</c:v>
                </c:pt>
                <c:pt idx="1">
                  <c:v>Cave-in</c:v>
                </c:pt>
                <c:pt idx="2">
                  <c:v>Crash Cushion Defect</c:v>
                </c:pt>
                <c:pt idx="3">
                  <c:v>Defective Hardware</c:v>
                </c:pt>
                <c:pt idx="4">
                  <c:v>Failed Street Repair</c:v>
                </c:pt>
                <c:pt idx="5">
                  <c:v>Line/Marking - After Repaving</c:v>
                </c:pt>
                <c:pt idx="6">
                  <c:v>Line/Marking - Faded</c:v>
                </c:pt>
                <c:pt idx="7">
                  <c:v>Plate Condition - Noisy</c:v>
                </c:pt>
                <c:pt idx="8">
                  <c:v>Plate Condition - Shifted</c:v>
                </c:pt>
                <c:pt idx="9">
                  <c:v>Rough, Pitted or Cracked Roads</c:v>
                </c:pt>
                <c:pt idx="10">
                  <c:v>Unsafe Worksite</c:v>
                </c:pt>
              </c:strCache>
            </c:strRef>
          </c:cat>
          <c:val>
            <c:numRef>
              <c:f>Sheet9!$B$4:$B$14</c:f>
              <c:numCache>
                <c:formatCode>General</c:formatCode>
                <c:ptCount val="11"/>
                <c:pt idx="0">
                  <c:v>21.0</c:v>
                </c:pt>
                <c:pt idx="1">
                  <c:v>76.0</c:v>
                </c:pt>
                <c:pt idx="2">
                  <c:v>1.0</c:v>
                </c:pt>
                <c:pt idx="3">
                  <c:v>21.0</c:v>
                </c:pt>
                <c:pt idx="4">
                  <c:v>31.0</c:v>
                </c:pt>
                <c:pt idx="5">
                  <c:v>1.0</c:v>
                </c:pt>
                <c:pt idx="6">
                  <c:v>7.0</c:v>
                </c:pt>
                <c:pt idx="7">
                  <c:v>10.0</c:v>
                </c:pt>
                <c:pt idx="8">
                  <c:v>6.0</c:v>
                </c:pt>
                <c:pt idx="9">
                  <c:v>17.0</c:v>
                </c:pt>
                <c:pt idx="10">
                  <c:v>8.0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28315040"/>
        <c:axId val="2141736752"/>
      </c:barChart>
      <c:catAx>
        <c:axId val="-2128315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1736752"/>
        <c:crosses val="autoZero"/>
        <c:auto val="1"/>
        <c:lblAlgn val="ctr"/>
        <c:lblOffset val="100"/>
        <c:noMultiLvlLbl val="0"/>
      </c:catAx>
      <c:valAx>
        <c:axId val="214173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8315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2012</a:t>
            </a:r>
            <a:r>
              <a:rPr lang="en-US" baseline="0"/>
              <a:t> Spring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Sheet7!$A$4:$A$15</c:f>
              <c:strCache>
                <c:ptCount val="12"/>
                <c:pt idx="0">
                  <c:v>Blocked - Construction</c:v>
                </c:pt>
                <c:pt idx="1">
                  <c:v>Cave-in</c:v>
                </c:pt>
                <c:pt idx="2">
                  <c:v>Crash Cushion Defect</c:v>
                </c:pt>
                <c:pt idx="3">
                  <c:v>Defective Hardware</c:v>
                </c:pt>
                <c:pt idx="4">
                  <c:v>Failed Street Repair</c:v>
                </c:pt>
                <c:pt idx="5">
                  <c:v>Line/Marking - After Repaving</c:v>
                </c:pt>
                <c:pt idx="6">
                  <c:v>Line/Marking - Faded</c:v>
                </c:pt>
                <c:pt idx="7">
                  <c:v>Plate Condition - Noisy</c:v>
                </c:pt>
                <c:pt idx="8">
                  <c:v>Plate Condition - Open</c:v>
                </c:pt>
                <c:pt idx="9">
                  <c:v>Plate Condition - Shifted</c:v>
                </c:pt>
                <c:pt idx="10">
                  <c:v>Rough, Pitted or Cracked Roads</c:v>
                </c:pt>
                <c:pt idx="11">
                  <c:v>Unsafe Worksite</c:v>
                </c:pt>
              </c:strCache>
            </c:strRef>
          </c:cat>
          <c:val>
            <c:numRef>
              <c:f>Sheet7!$B$4:$B$15</c:f>
              <c:numCache>
                <c:formatCode>General</c:formatCode>
                <c:ptCount val="12"/>
                <c:pt idx="0">
                  <c:v>14.0</c:v>
                </c:pt>
                <c:pt idx="1">
                  <c:v>24.0</c:v>
                </c:pt>
                <c:pt idx="2">
                  <c:v>1.0</c:v>
                </c:pt>
                <c:pt idx="3">
                  <c:v>38.0</c:v>
                </c:pt>
                <c:pt idx="4">
                  <c:v>19.0</c:v>
                </c:pt>
                <c:pt idx="5">
                  <c:v>2.0</c:v>
                </c:pt>
                <c:pt idx="6">
                  <c:v>4.0</c:v>
                </c:pt>
                <c:pt idx="7">
                  <c:v>23.0</c:v>
                </c:pt>
                <c:pt idx="8">
                  <c:v>1.0</c:v>
                </c:pt>
                <c:pt idx="9">
                  <c:v>7.0</c:v>
                </c:pt>
                <c:pt idx="10">
                  <c:v>16.0</c:v>
                </c:pt>
                <c:pt idx="11">
                  <c:v>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72541568"/>
        <c:axId val="-2080809440"/>
      </c:barChart>
      <c:catAx>
        <c:axId val="-2072541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80809440"/>
        <c:crosses val="autoZero"/>
        <c:auto val="1"/>
        <c:lblAlgn val="ctr"/>
        <c:lblOffset val="100"/>
        <c:noMultiLvlLbl val="0"/>
      </c:catAx>
      <c:valAx>
        <c:axId val="-2080809440"/>
        <c:scaling>
          <c:orientation val="minMax"/>
          <c:max val="8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2541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2012</a:t>
            </a:r>
            <a:r>
              <a:rPr lang="en-US" baseline="0"/>
              <a:t> Winter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Sheet5!$A$4:$A$14</c:f>
              <c:strCache>
                <c:ptCount val="11"/>
                <c:pt idx="0">
                  <c:v>Blocked - Construction</c:v>
                </c:pt>
                <c:pt idx="1">
                  <c:v>Cave-in</c:v>
                </c:pt>
                <c:pt idx="2">
                  <c:v>Crash Cushion Defect</c:v>
                </c:pt>
                <c:pt idx="3">
                  <c:v>Defective Hardware</c:v>
                </c:pt>
                <c:pt idx="4">
                  <c:v>Failed Street Repair</c:v>
                </c:pt>
                <c:pt idx="5">
                  <c:v>Line/Marking - After Repaving</c:v>
                </c:pt>
                <c:pt idx="6">
                  <c:v>Line/Marking - Faded</c:v>
                </c:pt>
                <c:pt idx="7">
                  <c:v>Plate Condition - Noisy</c:v>
                </c:pt>
                <c:pt idx="8">
                  <c:v>Plate Condition - Shifted</c:v>
                </c:pt>
                <c:pt idx="9">
                  <c:v>Rough, Pitted or Cracked Roads</c:v>
                </c:pt>
                <c:pt idx="10">
                  <c:v>Unsafe Worksite</c:v>
                </c:pt>
              </c:strCache>
            </c:strRef>
          </c:cat>
          <c:val>
            <c:numRef>
              <c:f>Sheet5!$B$4:$B$14</c:f>
              <c:numCache>
                <c:formatCode>General</c:formatCode>
                <c:ptCount val="11"/>
                <c:pt idx="0">
                  <c:v>11.0</c:v>
                </c:pt>
                <c:pt idx="1">
                  <c:v>12.0</c:v>
                </c:pt>
                <c:pt idx="2">
                  <c:v>2.0</c:v>
                </c:pt>
                <c:pt idx="3">
                  <c:v>12.0</c:v>
                </c:pt>
                <c:pt idx="4">
                  <c:v>7.0</c:v>
                </c:pt>
                <c:pt idx="5">
                  <c:v>1.0</c:v>
                </c:pt>
                <c:pt idx="6">
                  <c:v>1.0</c:v>
                </c:pt>
                <c:pt idx="7">
                  <c:v>3.0</c:v>
                </c:pt>
                <c:pt idx="8">
                  <c:v>1.0</c:v>
                </c:pt>
                <c:pt idx="9">
                  <c:v>8.0</c:v>
                </c:pt>
                <c:pt idx="10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29421008"/>
        <c:axId val="-2073365456"/>
      </c:barChart>
      <c:catAx>
        <c:axId val="-2129421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3365456"/>
        <c:crosses val="autoZero"/>
        <c:auto val="1"/>
        <c:lblAlgn val="ctr"/>
        <c:lblOffset val="100"/>
        <c:noMultiLvlLbl val="0"/>
      </c:catAx>
      <c:valAx>
        <c:axId val="-2073365456"/>
        <c:scaling>
          <c:orientation val="minMax"/>
          <c:max val="8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9421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2012 Fall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Sheet11!$A$4:$A$13</c:f>
              <c:strCache>
                <c:ptCount val="10"/>
                <c:pt idx="0">
                  <c:v>Blocked - Construction</c:v>
                </c:pt>
                <c:pt idx="1">
                  <c:v>Cave-in</c:v>
                </c:pt>
                <c:pt idx="2">
                  <c:v>Defective Hardware</c:v>
                </c:pt>
                <c:pt idx="3">
                  <c:v>Failed Street Repair</c:v>
                </c:pt>
                <c:pt idx="4">
                  <c:v>Line/Marking - After Repaving</c:v>
                </c:pt>
                <c:pt idx="5">
                  <c:v>Line/Marking - Faded</c:v>
                </c:pt>
                <c:pt idx="6">
                  <c:v>Plate Condition - Noisy</c:v>
                </c:pt>
                <c:pt idx="7">
                  <c:v>Plate Condition - Shifted</c:v>
                </c:pt>
                <c:pt idx="8">
                  <c:v>Rough, Pitted or Cracked Roads</c:v>
                </c:pt>
                <c:pt idx="9">
                  <c:v>Unsafe Worksite</c:v>
                </c:pt>
              </c:strCache>
            </c:strRef>
          </c:cat>
          <c:val>
            <c:numRef>
              <c:f>Sheet11!$B$4:$B$13</c:f>
              <c:numCache>
                <c:formatCode>General</c:formatCode>
                <c:ptCount val="10"/>
                <c:pt idx="0">
                  <c:v>16.0</c:v>
                </c:pt>
                <c:pt idx="1">
                  <c:v>12.0</c:v>
                </c:pt>
                <c:pt idx="2">
                  <c:v>37.0</c:v>
                </c:pt>
                <c:pt idx="3">
                  <c:v>11.0</c:v>
                </c:pt>
                <c:pt idx="4">
                  <c:v>1.0</c:v>
                </c:pt>
                <c:pt idx="5">
                  <c:v>2.0</c:v>
                </c:pt>
                <c:pt idx="6">
                  <c:v>7.0</c:v>
                </c:pt>
                <c:pt idx="7">
                  <c:v>4.0</c:v>
                </c:pt>
                <c:pt idx="8">
                  <c:v>12.0</c:v>
                </c:pt>
                <c:pt idx="9">
                  <c:v>7.0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40803504"/>
        <c:axId val="2140371152"/>
      </c:barChart>
      <c:catAx>
        <c:axId val="2140803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0371152"/>
        <c:crosses val="autoZero"/>
        <c:auto val="1"/>
        <c:lblAlgn val="ctr"/>
        <c:lblOffset val="100"/>
        <c:noMultiLvlLbl val="0"/>
      </c:catAx>
      <c:valAx>
        <c:axId val="2140371152"/>
        <c:scaling>
          <c:orientation val="minMax"/>
          <c:max val="8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08035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2013 Winter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Sheet12!$A$4:$A$13</c:f>
              <c:strCache>
                <c:ptCount val="10"/>
                <c:pt idx="0">
                  <c:v>Blocked - Construction</c:v>
                </c:pt>
                <c:pt idx="1">
                  <c:v>Cave-in</c:v>
                </c:pt>
                <c:pt idx="2">
                  <c:v>Defective Hardware</c:v>
                </c:pt>
                <c:pt idx="3">
                  <c:v>Failed Street Repair</c:v>
                </c:pt>
                <c:pt idx="4">
                  <c:v>Line/Marking - Faded</c:v>
                </c:pt>
                <c:pt idx="5">
                  <c:v>Plate Condition - Noisy</c:v>
                </c:pt>
                <c:pt idx="6">
                  <c:v>Plate Condition - Open</c:v>
                </c:pt>
                <c:pt idx="7">
                  <c:v>Plate Condition - Shifted</c:v>
                </c:pt>
                <c:pt idx="8">
                  <c:v>Rough, Pitted or Cracked Roads</c:v>
                </c:pt>
                <c:pt idx="9">
                  <c:v>Unsafe Worksite</c:v>
                </c:pt>
              </c:strCache>
            </c:strRef>
          </c:cat>
          <c:val>
            <c:numRef>
              <c:f>Sheet12!$B$4:$B$13</c:f>
              <c:numCache>
                <c:formatCode>General</c:formatCode>
                <c:ptCount val="10"/>
                <c:pt idx="0">
                  <c:v>8.0</c:v>
                </c:pt>
                <c:pt idx="1">
                  <c:v>14.0</c:v>
                </c:pt>
                <c:pt idx="2">
                  <c:v>74.0</c:v>
                </c:pt>
                <c:pt idx="3">
                  <c:v>17.0</c:v>
                </c:pt>
                <c:pt idx="4">
                  <c:v>1.0</c:v>
                </c:pt>
                <c:pt idx="5">
                  <c:v>23.0</c:v>
                </c:pt>
                <c:pt idx="6">
                  <c:v>1.0</c:v>
                </c:pt>
                <c:pt idx="7">
                  <c:v>9.0</c:v>
                </c:pt>
                <c:pt idx="8">
                  <c:v>5.0</c:v>
                </c:pt>
                <c:pt idx="9">
                  <c:v>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29326848"/>
        <c:axId val="-2077085872"/>
      </c:barChart>
      <c:catAx>
        <c:axId val="2029326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7085872"/>
        <c:crosses val="autoZero"/>
        <c:auto val="1"/>
        <c:lblAlgn val="ctr"/>
        <c:lblOffset val="100"/>
        <c:noMultiLvlLbl val="0"/>
      </c:catAx>
      <c:valAx>
        <c:axId val="-2077085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9326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Sheet2!$A$4:$A$13</c:f>
              <c:strCache>
                <c:ptCount val="10"/>
                <c:pt idx="0">
                  <c:v>Broken Muni Meter</c:v>
                </c:pt>
                <c:pt idx="1">
                  <c:v>Illegal Parking</c:v>
                </c:pt>
                <c:pt idx="2">
                  <c:v>Noise</c:v>
                </c:pt>
                <c:pt idx="3">
                  <c:v>Noise - Commercial</c:v>
                </c:pt>
                <c:pt idx="4">
                  <c:v>Noise - Street/Sidewalk</c:v>
                </c:pt>
                <c:pt idx="5">
                  <c:v>PLUMBING</c:v>
                </c:pt>
                <c:pt idx="6">
                  <c:v>Street Condition</c:v>
                </c:pt>
                <c:pt idx="7">
                  <c:v>Taxi Complaint</c:v>
                </c:pt>
                <c:pt idx="8">
                  <c:v>UNSANITARY CONDITION</c:v>
                </c:pt>
                <c:pt idx="9">
                  <c:v>Water System</c:v>
                </c:pt>
              </c:strCache>
            </c:strRef>
          </c:cat>
          <c:val>
            <c:numRef>
              <c:f>Sheet2!$B$4:$B$13</c:f>
              <c:numCache>
                <c:formatCode>General</c:formatCode>
                <c:ptCount val="10"/>
                <c:pt idx="0">
                  <c:v>1246.0</c:v>
                </c:pt>
                <c:pt idx="1">
                  <c:v>908.0</c:v>
                </c:pt>
                <c:pt idx="2">
                  <c:v>1588.0</c:v>
                </c:pt>
                <c:pt idx="3">
                  <c:v>1995.0</c:v>
                </c:pt>
                <c:pt idx="4">
                  <c:v>1273.0</c:v>
                </c:pt>
                <c:pt idx="5">
                  <c:v>887.0</c:v>
                </c:pt>
                <c:pt idx="6">
                  <c:v>1069.0</c:v>
                </c:pt>
                <c:pt idx="7">
                  <c:v>860.0</c:v>
                </c:pt>
                <c:pt idx="8">
                  <c:v>751.0</c:v>
                </c:pt>
                <c:pt idx="9">
                  <c:v>1154.0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77426384"/>
        <c:axId val="-2076353760"/>
      </c:barChart>
      <c:catAx>
        <c:axId val="-2077426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6353760"/>
        <c:crosses val="autoZero"/>
        <c:auto val="1"/>
        <c:lblAlgn val="ctr"/>
        <c:lblOffset val="100"/>
        <c:noMultiLvlLbl val="0"/>
      </c:catAx>
      <c:valAx>
        <c:axId val="-2076353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7426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2013 Spring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Sheet13!$A$4:$A$13</c:f>
              <c:strCache>
                <c:ptCount val="10"/>
                <c:pt idx="0">
                  <c:v>Blocked - Construction</c:v>
                </c:pt>
                <c:pt idx="1">
                  <c:v>Cave-in</c:v>
                </c:pt>
                <c:pt idx="2">
                  <c:v>Defacement</c:v>
                </c:pt>
                <c:pt idx="3">
                  <c:v>Defective Hardware</c:v>
                </c:pt>
                <c:pt idx="4">
                  <c:v>Failed Street Repair</c:v>
                </c:pt>
                <c:pt idx="5">
                  <c:v>Line/Marking - Faded</c:v>
                </c:pt>
                <c:pt idx="6">
                  <c:v>Plate Condition - Noisy</c:v>
                </c:pt>
                <c:pt idx="7">
                  <c:v>Plate Condition - Shifted</c:v>
                </c:pt>
                <c:pt idx="8">
                  <c:v>Rough, Pitted or Cracked Roads</c:v>
                </c:pt>
                <c:pt idx="9">
                  <c:v>Unsafe Worksite</c:v>
                </c:pt>
              </c:strCache>
            </c:strRef>
          </c:cat>
          <c:val>
            <c:numRef>
              <c:f>Sheet13!$B$4:$B$13</c:f>
              <c:numCache>
                <c:formatCode>General</c:formatCode>
                <c:ptCount val="10"/>
                <c:pt idx="0">
                  <c:v>10.0</c:v>
                </c:pt>
                <c:pt idx="1">
                  <c:v>28.0</c:v>
                </c:pt>
                <c:pt idx="2">
                  <c:v>1.0</c:v>
                </c:pt>
                <c:pt idx="3">
                  <c:v>45.0</c:v>
                </c:pt>
                <c:pt idx="4">
                  <c:v>14.0</c:v>
                </c:pt>
                <c:pt idx="5">
                  <c:v>1.0</c:v>
                </c:pt>
                <c:pt idx="6">
                  <c:v>4.0</c:v>
                </c:pt>
                <c:pt idx="7">
                  <c:v>6.0</c:v>
                </c:pt>
                <c:pt idx="8">
                  <c:v>13.0</c:v>
                </c:pt>
                <c:pt idx="9">
                  <c:v>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40970800"/>
        <c:axId val="2076857088"/>
      </c:barChart>
      <c:catAx>
        <c:axId val="2140970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6857088"/>
        <c:crosses val="autoZero"/>
        <c:auto val="1"/>
        <c:lblAlgn val="ctr"/>
        <c:lblOffset val="100"/>
        <c:noMultiLvlLbl val="0"/>
      </c:catAx>
      <c:valAx>
        <c:axId val="2076857088"/>
        <c:scaling>
          <c:orientation val="minMax"/>
          <c:max val="8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0970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2013 Summer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Sheet14!$A$4:$A$12</c:f>
              <c:strCache>
                <c:ptCount val="9"/>
                <c:pt idx="0">
                  <c:v>Blocked - Construction</c:v>
                </c:pt>
                <c:pt idx="1">
                  <c:v>Cave-in</c:v>
                </c:pt>
                <c:pt idx="2">
                  <c:v>Defective Hardware</c:v>
                </c:pt>
                <c:pt idx="3">
                  <c:v>Failed Street Repair</c:v>
                </c:pt>
                <c:pt idx="4">
                  <c:v>Line/Marking - Faded</c:v>
                </c:pt>
                <c:pt idx="5">
                  <c:v>Plate Condition - Noisy</c:v>
                </c:pt>
                <c:pt idx="6">
                  <c:v>Plate Condition - Shifted</c:v>
                </c:pt>
                <c:pt idx="7">
                  <c:v>Rough, Pitted or Cracked Roads</c:v>
                </c:pt>
                <c:pt idx="8">
                  <c:v>Unsafe Worksite</c:v>
                </c:pt>
              </c:strCache>
            </c:strRef>
          </c:cat>
          <c:val>
            <c:numRef>
              <c:f>Sheet14!$B$4:$B$12</c:f>
              <c:numCache>
                <c:formatCode>General</c:formatCode>
                <c:ptCount val="9"/>
                <c:pt idx="0">
                  <c:v>13.0</c:v>
                </c:pt>
                <c:pt idx="1">
                  <c:v>100.0</c:v>
                </c:pt>
                <c:pt idx="2">
                  <c:v>21.0</c:v>
                </c:pt>
                <c:pt idx="3">
                  <c:v>18.0</c:v>
                </c:pt>
                <c:pt idx="4">
                  <c:v>3.0</c:v>
                </c:pt>
                <c:pt idx="5">
                  <c:v>5.0</c:v>
                </c:pt>
                <c:pt idx="6">
                  <c:v>5.0</c:v>
                </c:pt>
                <c:pt idx="7">
                  <c:v>25.0</c:v>
                </c:pt>
                <c:pt idx="8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27675040"/>
        <c:axId val="2046767904"/>
      </c:barChart>
      <c:catAx>
        <c:axId val="-2127675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6767904"/>
        <c:crosses val="autoZero"/>
        <c:auto val="1"/>
        <c:lblAlgn val="ctr"/>
        <c:lblOffset val="100"/>
        <c:noMultiLvlLbl val="0"/>
      </c:catAx>
      <c:valAx>
        <c:axId val="2046767904"/>
        <c:scaling>
          <c:orientation val="minMax"/>
          <c:max val="8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7675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2013 Fall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162510936133"/>
          <c:y val="0.130046296296296"/>
          <c:w val="0.826152668416448"/>
          <c:h val="0.417474117818606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Sheet15!$A$4:$A$11</c:f>
              <c:strCache>
                <c:ptCount val="8"/>
                <c:pt idx="0">
                  <c:v>Blocked - Construction</c:v>
                </c:pt>
                <c:pt idx="1">
                  <c:v>Cave-in</c:v>
                </c:pt>
                <c:pt idx="2">
                  <c:v>Defective Hardware</c:v>
                </c:pt>
                <c:pt idx="3">
                  <c:v>Failed Street Repair</c:v>
                </c:pt>
                <c:pt idx="4">
                  <c:v>Line/Marking - Faded</c:v>
                </c:pt>
                <c:pt idx="5">
                  <c:v>Plate Condition - Noisy</c:v>
                </c:pt>
                <c:pt idx="6">
                  <c:v>Plate Condition - Shifted</c:v>
                </c:pt>
                <c:pt idx="7">
                  <c:v>Rough, Pitted or Cracked Roads</c:v>
                </c:pt>
              </c:strCache>
            </c:strRef>
          </c:cat>
          <c:val>
            <c:numRef>
              <c:f>Sheet15!$B$4:$B$11</c:f>
              <c:numCache>
                <c:formatCode>General</c:formatCode>
                <c:ptCount val="8"/>
                <c:pt idx="0">
                  <c:v>10.0</c:v>
                </c:pt>
                <c:pt idx="1">
                  <c:v>24.0</c:v>
                </c:pt>
                <c:pt idx="2">
                  <c:v>23.0</c:v>
                </c:pt>
                <c:pt idx="3">
                  <c:v>21.0</c:v>
                </c:pt>
                <c:pt idx="4">
                  <c:v>4.0</c:v>
                </c:pt>
                <c:pt idx="5">
                  <c:v>16.0</c:v>
                </c:pt>
                <c:pt idx="6">
                  <c:v>5.0</c:v>
                </c:pt>
                <c:pt idx="7">
                  <c:v>16.0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42621344"/>
        <c:axId val="-2073248688"/>
      </c:barChart>
      <c:catAx>
        <c:axId val="2142621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3248688"/>
        <c:crosses val="autoZero"/>
        <c:auto val="1"/>
        <c:lblAlgn val="ctr"/>
        <c:lblOffset val="100"/>
        <c:noMultiLvlLbl val="0"/>
      </c:catAx>
      <c:valAx>
        <c:axId val="-2073248688"/>
        <c:scaling>
          <c:orientation val="minMax"/>
          <c:max val="8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2621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2014 Winter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Sheet16!$A$4:$A$14</c:f>
              <c:strCache>
                <c:ptCount val="11"/>
                <c:pt idx="0">
                  <c:v>Blocked - Construction</c:v>
                </c:pt>
                <c:pt idx="1">
                  <c:v>Cave-in</c:v>
                </c:pt>
                <c:pt idx="2">
                  <c:v>Defective Hardware</c:v>
                </c:pt>
                <c:pt idx="3">
                  <c:v>Failed Street Repair</c:v>
                </c:pt>
                <c:pt idx="4">
                  <c:v>Line/Marking - Faded</c:v>
                </c:pt>
                <c:pt idx="5">
                  <c:v>Plate Condition - Anti-Skid</c:v>
                </c:pt>
                <c:pt idx="6">
                  <c:v>Plate Condition - Noisy</c:v>
                </c:pt>
                <c:pt idx="7">
                  <c:v>Plate Condition - Open</c:v>
                </c:pt>
                <c:pt idx="8">
                  <c:v>Plate Condition - Shifted</c:v>
                </c:pt>
                <c:pt idx="9">
                  <c:v>Pothole</c:v>
                </c:pt>
                <c:pt idx="10">
                  <c:v>Rough, Pitted or Cracked Roads</c:v>
                </c:pt>
              </c:strCache>
            </c:strRef>
          </c:cat>
          <c:val>
            <c:numRef>
              <c:f>Sheet16!$B$4:$B$14</c:f>
              <c:numCache>
                <c:formatCode>General</c:formatCode>
                <c:ptCount val="11"/>
                <c:pt idx="0">
                  <c:v>12.0</c:v>
                </c:pt>
                <c:pt idx="1">
                  <c:v>17.0</c:v>
                </c:pt>
                <c:pt idx="2">
                  <c:v>20.0</c:v>
                </c:pt>
                <c:pt idx="3">
                  <c:v>24.0</c:v>
                </c:pt>
                <c:pt idx="4">
                  <c:v>1.0</c:v>
                </c:pt>
                <c:pt idx="5">
                  <c:v>1.0</c:v>
                </c:pt>
                <c:pt idx="6">
                  <c:v>5.0</c:v>
                </c:pt>
                <c:pt idx="7">
                  <c:v>1.0</c:v>
                </c:pt>
                <c:pt idx="8">
                  <c:v>6.0</c:v>
                </c:pt>
                <c:pt idx="9">
                  <c:v>6.0</c:v>
                </c:pt>
                <c:pt idx="10">
                  <c:v>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77122368"/>
        <c:axId val="2140559184"/>
      </c:barChart>
      <c:catAx>
        <c:axId val="-2077122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0559184"/>
        <c:crosses val="autoZero"/>
        <c:auto val="1"/>
        <c:lblAlgn val="ctr"/>
        <c:lblOffset val="100"/>
        <c:noMultiLvlLbl val="0"/>
      </c:catAx>
      <c:valAx>
        <c:axId val="2140559184"/>
        <c:scaling>
          <c:orientation val="minMax"/>
          <c:max val="8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71223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2014 Spring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0444663167104"/>
          <c:y val="0.0308915842344219"/>
          <c:w val="0.81399978127734"/>
          <c:h val="0.60179588971991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Sheet17!$A$4:$A$13</c:f>
              <c:strCache>
                <c:ptCount val="10"/>
                <c:pt idx="0">
                  <c:v>Blocked - Construction</c:v>
                </c:pt>
                <c:pt idx="1">
                  <c:v>Cave-in</c:v>
                </c:pt>
                <c:pt idx="2">
                  <c:v>Defective Hardware</c:v>
                </c:pt>
                <c:pt idx="3">
                  <c:v>Failed Street Repair</c:v>
                </c:pt>
                <c:pt idx="4">
                  <c:v>Line/Marking - After Repaving</c:v>
                </c:pt>
                <c:pt idx="5">
                  <c:v>Line/Marking - Faded</c:v>
                </c:pt>
                <c:pt idx="6">
                  <c:v>Plate Condition - Noisy</c:v>
                </c:pt>
                <c:pt idx="7">
                  <c:v>Plate Condition - Open</c:v>
                </c:pt>
                <c:pt idx="8">
                  <c:v>Plate Condition - Shifted</c:v>
                </c:pt>
                <c:pt idx="9">
                  <c:v>Rough, Pitted or Cracked Roads</c:v>
                </c:pt>
              </c:strCache>
            </c:strRef>
          </c:cat>
          <c:val>
            <c:numRef>
              <c:f>Sheet17!$B$4:$B$13</c:f>
              <c:numCache>
                <c:formatCode>General</c:formatCode>
                <c:ptCount val="10"/>
                <c:pt idx="0">
                  <c:v>15.0</c:v>
                </c:pt>
                <c:pt idx="1">
                  <c:v>24.0</c:v>
                </c:pt>
                <c:pt idx="2">
                  <c:v>40.0</c:v>
                </c:pt>
                <c:pt idx="3">
                  <c:v>12.0</c:v>
                </c:pt>
                <c:pt idx="4">
                  <c:v>1.0</c:v>
                </c:pt>
                <c:pt idx="5">
                  <c:v>8.0</c:v>
                </c:pt>
                <c:pt idx="6">
                  <c:v>11.0</c:v>
                </c:pt>
                <c:pt idx="7">
                  <c:v>1.0</c:v>
                </c:pt>
                <c:pt idx="8">
                  <c:v>4.0</c:v>
                </c:pt>
                <c:pt idx="9">
                  <c:v>24.0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73930160"/>
        <c:axId val="-2129242624"/>
      </c:barChart>
      <c:catAx>
        <c:axId val="-2073930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9242624"/>
        <c:crosses val="autoZero"/>
        <c:auto val="1"/>
        <c:lblAlgn val="ctr"/>
        <c:lblOffset val="100"/>
        <c:noMultiLvlLbl val="0"/>
      </c:catAx>
      <c:valAx>
        <c:axId val="-2129242624"/>
        <c:scaling>
          <c:orientation val="minMax"/>
          <c:max val="8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3930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2014 </a:t>
            </a:r>
            <a:r>
              <a:rPr lang="en-US" dirty="0"/>
              <a:t>Summer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3975284339458"/>
          <c:y val="0.128384620446121"/>
          <c:w val="0.809580489938758"/>
          <c:h val="0.60179588971991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Sheet18!$A$4:$A$14</c:f>
              <c:strCache>
                <c:ptCount val="11"/>
                <c:pt idx="0">
                  <c:v>Blocked - Construction</c:v>
                </c:pt>
                <c:pt idx="1">
                  <c:v>Cave-in</c:v>
                </c:pt>
                <c:pt idx="2">
                  <c:v>Defective Hardware</c:v>
                </c:pt>
                <c:pt idx="3">
                  <c:v>Failed Street Repair</c:v>
                </c:pt>
                <c:pt idx="4">
                  <c:v>Line/Marking - After Repaving</c:v>
                </c:pt>
                <c:pt idx="5">
                  <c:v>Line/Marking - Faded</c:v>
                </c:pt>
                <c:pt idx="6">
                  <c:v>Plate Condition - Noisy</c:v>
                </c:pt>
                <c:pt idx="7">
                  <c:v>Plate Condition - Open</c:v>
                </c:pt>
                <c:pt idx="8">
                  <c:v>Plate Condition - Shifted</c:v>
                </c:pt>
                <c:pt idx="9">
                  <c:v>Pothole</c:v>
                </c:pt>
                <c:pt idx="10">
                  <c:v>Rough, Pitted or Cracked Roads</c:v>
                </c:pt>
              </c:strCache>
            </c:strRef>
          </c:cat>
          <c:val>
            <c:numRef>
              <c:f>Sheet18!$B$4:$B$14</c:f>
              <c:numCache>
                <c:formatCode>General</c:formatCode>
                <c:ptCount val="11"/>
                <c:pt idx="0">
                  <c:v>12.0</c:v>
                </c:pt>
                <c:pt idx="1">
                  <c:v>83.0</c:v>
                </c:pt>
                <c:pt idx="2">
                  <c:v>25.0</c:v>
                </c:pt>
                <c:pt idx="3">
                  <c:v>9.0</c:v>
                </c:pt>
                <c:pt idx="4">
                  <c:v>1.0</c:v>
                </c:pt>
                <c:pt idx="5">
                  <c:v>7.0</c:v>
                </c:pt>
                <c:pt idx="6">
                  <c:v>2.0</c:v>
                </c:pt>
                <c:pt idx="7">
                  <c:v>1.0</c:v>
                </c:pt>
                <c:pt idx="8">
                  <c:v>5.0</c:v>
                </c:pt>
                <c:pt idx="9">
                  <c:v>116.0</c:v>
                </c:pt>
                <c:pt idx="10">
                  <c:v>23.0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70228864"/>
        <c:axId val="2115061008"/>
      </c:barChart>
      <c:catAx>
        <c:axId val="-2070228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5061008"/>
        <c:crosses val="autoZero"/>
        <c:auto val="1"/>
        <c:lblAlgn val="ctr"/>
        <c:lblOffset val="100"/>
        <c:noMultiLvlLbl val="0"/>
      </c:catAx>
      <c:valAx>
        <c:axId val="2115061008"/>
        <c:scaling>
          <c:orientation val="minMax"/>
          <c:max val="8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0228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2014 Fall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Sheet19!$A$4:$A$14</c:f>
              <c:strCache>
                <c:ptCount val="11"/>
                <c:pt idx="0">
                  <c:v>Blocked - Construction</c:v>
                </c:pt>
                <c:pt idx="1">
                  <c:v>Cave-in</c:v>
                </c:pt>
                <c:pt idx="2">
                  <c:v>Defective Hardware</c:v>
                </c:pt>
                <c:pt idx="3">
                  <c:v>Dumpster - Construction Waste</c:v>
                </c:pt>
                <c:pt idx="4">
                  <c:v>Failed Street Repair</c:v>
                </c:pt>
                <c:pt idx="5">
                  <c:v>Line/Marking - Faded</c:v>
                </c:pt>
                <c:pt idx="6">
                  <c:v>Plate Condition - Noisy</c:v>
                </c:pt>
                <c:pt idx="7">
                  <c:v>Plate Condition - Shifted</c:v>
                </c:pt>
                <c:pt idx="8">
                  <c:v>Pothole</c:v>
                </c:pt>
                <c:pt idx="9">
                  <c:v>Rough, Pitted or Cracked Roads</c:v>
                </c:pt>
                <c:pt idx="10">
                  <c:v>Wear &amp; Tear</c:v>
                </c:pt>
              </c:strCache>
            </c:strRef>
          </c:cat>
          <c:val>
            <c:numRef>
              <c:f>Sheet19!$B$4:$B$14</c:f>
              <c:numCache>
                <c:formatCode>General</c:formatCode>
                <c:ptCount val="11"/>
                <c:pt idx="0">
                  <c:v>9.0</c:v>
                </c:pt>
                <c:pt idx="1">
                  <c:v>25.0</c:v>
                </c:pt>
                <c:pt idx="2">
                  <c:v>29.56363636363636</c:v>
                </c:pt>
                <c:pt idx="3">
                  <c:v>1.0</c:v>
                </c:pt>
                <c:pt idx="4">
                  <c:v>2.0</c:v>
                </c:pt>
                <c:pt idx="5">
                  <c:v>10.1974025974026</c:v>
                </c:pt>
                <c:pt idx="6">
                  <c:v>15.74675324675324</c:v>
                </c:pt>
                <c:pt idx="7">
                  <c:v>13.38051948051948</c:v>
                </c:pt>
                <c:pt idx="8">
                  <c:v>38.0</c:v>
                </c:pt>
                <c:pt idx="9">
                  <c:v>15.0</c:v>
                </c:pt>
                <c:pt idx="10">
                  <c:v>9.01428571428571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71449680"/>
        <c:axId val="-2128582656"/>
      </c:barChart>
      <c:catAx>
        <c:axId val="-2071449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8582656"/>
        <c:crosses val="autoZero"/>
        <c:auto val="1"/>
        <c:lblAlgn val="ctr"/>
        <c:lblOffset val="100"/>
        <c:noMultiLvlLbl val="0"/>
      </c:catAx>
      <c:valAx>
        <c:axId val="-2128582656"/>
        <c:scaling>
          <c:orientation val="minMax"/>
          <c:max val="8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1449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2015 Winter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Sheet20!$A$4:$A$15</c:f>
              <c:strCache>
                <c:ptCount val="12"/>
                <c:pt idx="0">
                  <c:v>Blocked - Construction</c:v>
                </c:pt>
                <c:pt idx="1">
                  <c:v>Cave-in</c:v>
                </c:pt>
                <c:pt idx="2">
                  <c:v>Defective Hardware</c:v>
                </c:pt>
                <c:pt idx="3">
                  <c:v>Dumpster - Construction Waste</c:v>
                </c:pt>
                <c:pt idx="4">
                  <c:v>Failed Street Repair</c:v>
                </c:pt>
                <c:pt idx="5">
                  <c:v>Line/Marking - Faded</c:v>
                </c:pt>
                <c:pt idx="6">
                  <c:v>Plate Condition - Noisy</c:v>
                </c:pt>
                <c:pt idx="7">
                  <c:v>Plate Condition - Open</c:v>
                </c:pt>
                <c:pt idx="8">
                  <c:v>Plate Condition - Shifted</c:v>
                </c:pt>
                <c:pt idx="9">
                  <c:v>Pothole</c:v>
                </c:pt>
                <c:pt idx="10">
                  <c:v>Rough, Pitted or Cracked Roads</c:v>
                </c:pt>
                <c:pt idx="11">
                  <c:v>Wear &amp; Tear</c:v>
                </c:pt>
              </c:strCache>
            </c:strRef>
          </c:cat>
          <c:val>
            <c:numRef>
              <c:f>Sheet20!$B$4:$B$15</c:f>
              <c:numCache>
                <c:formatCode>General</c:formatCode>
                <c:ptCount val="12"/>
                <c:pt idx="0">
                  <c:v>6.0</c:v>
                </c:pt>
                <c:pt idx="1">
                  <c:v>10.0</c:v>
                </c:pt>
                <c:pt idx="2">
                  <c:v>55.0</c:v>
                </c:pt>
                <c:pt idx="3">
                  <c:v>4.0</c:v>
                </c:pt>
                <c:pt idx="4">
                  <c:v>10.0</c:v>
                </c:pt>
                <c:pt idx="5">
                  <c:v>3.0</c:v>
                </c:pt>
                <c:pt idx="6">
                  <c:v>19.0</c:v>
                </c:pt>
                <c:pt idx="7">
                  <c:v>1.0</c:v>
                </c:pt>
                <c:pt idx="8">
                  <c:v>12.0</c:v>
                </c:pt>
                <c:pt idx="9">
                  <c:v>167.0</c:v>
                </c:pt>
                <c:pt idx="10">
                  <c:v>10.0</c:v>
                </c:pt>
                <c:pt idx="11">
                  <c:v>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15281888"/>
        <c:axId val="-2077275456"/>
      </c:barChart>
      <c:catAx>
        <c:axId val="2115281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7275456"/>
        <c:crosses val="autoZero"/>
        <c:auto val="1"/>
        <c:lblAlgn val="ctr"/>
        <c:lblOffset val="100"/>
        <c:noMultiLvlLbl val="0"/>
      </c:catAx>
      <c:valAx>
        <c:axId val="-2077275456"/>
        <c:scaling>
          <c:orientation val="minMax"/>
          <c:max val="8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5281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2015 Spring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Sheet21!$A$4:$A$15</c:f>
              <c:strCache>
                <c:ptCount val="12"/>
                <c:pt idx="0">
                  <c:v>Blocked - Construction</c:v>
                </c:pt>
                <c:pt idx="1">
                  <c:v>Cave-in</c:v>
                </c:pt>
                <c:pt idx="2">
                  <c:v>Defective Hardware</c:v>
                </c:pt>
                <c:pt idx="3">
                  <c:v>Failed Street Repair</c:v>
                </c:pt>
                <c:pt idx="4">
                  <c:v>Line/Marking - After Repaving</c:v>
                </c:pt>
                <c:pt idx="5">
                  <c:v>Line/Marking - Faded</c:v>
                </c:pt>
                <c:pt idx="6">
                  <c:v>Plate Condition - Noisy</c:v>
                </c:pt>
                <c:pt idx="7">
                  <c:v>Plate Condition - Open</c:v>
                </c:pt>
                <c:pt idx="8">
                  <c:v>Plate Condition - Shifted</c:v>
                </c:pt>
                <c:pt idx="9">
                  <c:v>Pothole</c:v>
                </c:pt>
                <c:pt idx="10">
                  <c:v>Rough, Pitted or Cracked Roads</c:v>
                </c:pt>
                <c:pt idx="11">
                  <c:v>Wear &amp; Tear</c:v>
                </c:pt>
              </c:strCache>
            </c:strRef>
          </c:cat>
          <c:val>
            <c:numRef>
              <c:f>Sheet21!$B$4:$B$15</c:f>
              <c:numCache>
                <c:formatCode>General</c:formatCode>
                <c:ptCount val="12"/>
                <c:pt idx="0">
                  <c:v>20.0</c:v>
                </c:pt>
                <c:pt idx="1">
                  <c:v>26.0</c:v>
                </c:pt>
                <c:pt idx="2">
                  <c:v>43.0</c:v>
                </c:pt>
                <c:pt idx="3">
                  <c:v>11.0</c:v>
                </c:pt>
                <c:pt idx="4">
                  <c:v>1.0</c:v>
                </c:pt>
                <c:pt idx="5">
                  <c:v>7.0</c:v>
                </c:pt>
                <c:pt idx="6">
                  <c:v>11.0</c:v>
                </c:pt>
                <c:pt idx="7">
                  <c:v>2.0</c:v>
                </c:pt>
                <c:pt idx="8">
                  <c:v>8.0</c:v>
                </c:pt>
                <c:pt idx="9">
                  <c:v>327.0</c:v>
                </c:pt>
                <c:pt idx="10">
                  <c:v>22.0</c:v>
                </c:pt>
                <c:pt idx="11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70362848"/>
        <c:axId val="-2070736464"/>
      </c:barChart>
      <c:catAx>
        <c:axId val="-2070362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0736464"/>
        <c:crosses val="autoZero"/>
        <c:auto val="1"/>
        <c:lblAlgn val="ctr"/>
        <c:lblOffset val="100"/>
        <c:noMultiLvlLbl val="0"/>
      </c:catAx>
      <c:valAx>
        <c:axId val="-2070736464"/>
        <c:scaling>
          <c:orientation val="minMax"/>
          <c:max val="8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0362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2015 Summer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Sheet22!$A$4:$A$17</c:f>
              <c:strCache>
                <c:ptCount val="14"/>
                <c:pt idx="0">
                  <c:v>Blocked - Construction</c:v>
                </c:pt>
                <c:pt idx="1">
                  <c:v>Cave-in</c:v>
                </c:pt>
                <c:pt idx="2">
                  <c:v>Crash Cushion Defect</c:v>
                </c:pt>
                <c:pt idx="3">
                  <c:v>Defective Hardware</c:v>
                </c:pt>
                <c:pt idx="4">
                  <c:v>Dumpster - Construction Waste</c:v>
                </c:pt>
                <c:pt idx="5">
                  <c:v>Failed Street Repair</c:v>
                </c:pt>
                <c:pt idx="6">
                  <c:v>Line/Marking - After Repaving</c:v>
                </c:pt>
                <c:pt idx="7">
                  <c:v>Line/Marking - Faded</c:v>
                </c:pt>
                <c:pt idx="8">
                  <c:v>Plate Condition - Noisy</c:v>
                </c:pt>
                <c:pt idx="9">
                  <c:v>Plate Condition - Open</c:v>
                </c:pt>
                <c:pt idx="10">
                  <c:v>Plate Condition - Shifted</c:v>
                </c:pt>
                <c:pt idx="11">
                  <c:v>Pothole</c:v>
                </c:pt>
                <c:pt idx="12">
                  <c:v>Rough, Pitted or Cracked Roads</c:v>
                </c:pt>
                <c:pt idx="13">
                  <c:v>Wear &amp; Tear</c:v>
                </c:pt>
              </c:strCache>
            </c:strRef>
          </c:cat>
          <c:val>
            <c:numRef>
              <c:f>Sheet22!$B$4:$B$17</c:f>
              <c:numCache>
                <c:formatCode>General</c:formatCode>
                <c:ptCount val="14"/>
                <c:pt idx="0">
                  <c:v>31.0</c:v>
                </c:pt>
                <c:pt idx="1">
                  <c:v>65.0</c:v>
                </c:pt>
                <c:pt idx="2">
                  <c:v>1.0</c:v>
                </c:pt>
                <c:pt idx="3">
                  <c:v>21.0</c:v>
                </c:pt>
                <c:pt idx="4">
                  <c:v>1.0</c:v>
                </c:pt>
                <c:pt idx="5">
                  <c:v>11.0</c:v>
                </c:pt>
                <c:pt idx="6">
                  <c:v>3.0</c:v>
                </c:pt>
                <c:pt idx="7">
                  <c:v>9.0</c:v>
                </c:pt>
                <c:pt idx="8">
                  <c:v>4.0</c:v>
                </c:pt>
                <c:pt idx="9">
                  <c:v>3.0</c:v>
                </c:pt>
                <c:pt idx="10">
                  <c:v>3.0</c:v>
                </c:pt>
                <c:pt idx="11">
                  <c:v>191.0</c:v>
                </c:pt>
                <c:pt idx="12">
                  <c:v>12.0</c:v>
                </c:pt>
                <c:pt idx="13">
                  <c:v>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76579536"/>
        <c:axId val="-2071685904"/>
      </c:barChart>
      <c:catAx>
        <c:axId val="2076579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1685904"/>
        <c:crosses val="autoZero"/>
        <c:auto val="1"/>
        <c:lblAlgn val="ctr"/>
        <c:lblOffset val="100"/>
        <c:noMultiLvlLbl val="0"/>
      </c:catAx>
      <c:valAx>
        <c:axId val="-2071685904"/>
        <c:scaling>
          <c:orientation val="minMax"/>
          <c:max val="8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6579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2012-2015 All Fall top</a:t>
            </a:r>
            <a:r>
              <a:rPr lang="en-US" baseline="0"/>
              <a:t> 10 complains 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Sheet1!$A$4:$A$13</c:f>
              <c:strCache>
                <c:ptCount val="10"/>
                <c:pt idx="0">
                  <c:v>Broken Muni Meter</c:v>
                </c:pt>
                <c:pt idx="1">
                  <c:v>Graffiti</c:v>
                </c:pt>
                <c:pt idx="2">
                  <c:v>HEAT/HOT WATER</c:v>
                </c:pt>
                <c:pt idx="3">
                  <c:v>HEATING</c:v>
                </c:pt>
                <c:pt idx="4">
                  <c:v>Illegal Parking</c:v>
                </c:pt>
                <c:pt idx="5">
                  <c:v>Noise</c:v>
                </c:pt>
                <c:pt idx="6">
                  <c:v>Noise - Commercial</c:v>
                </c:pt>
                <c:pt idx="7">
                  <c:v>Noise - Street/Sidewalk</c:v>
                </c:pt>
                <c:pt idx="8">
                  <c:v>Plumbing</c:v>
                </c:pt>
                <c:pt idx="9">
                  <c:v>Taxi Complaint</c:v>
                </c:pt>
              </c:strCache>
            </c:strRef>
          </c:cat>
          <c:val>
            <c:numRef>
              <c:f>Sheet1!$B$4:$B$13</c:f>
              <c:numCache>
                <c:formatCode>General</c:formatCode>
                <c:ptCount val="10"/>
                <c:pt idx="0">
                  <c:v>1153.0</c:v>
                </c:pt>
                <c:pt idx="1">
                  <c:v>963.0</c:v>
                </c:pt>
                <c:pt idx="2">
                  <c:v>1799.0</c:v>
                </c:pt>
                <c:pt idx="3">
                  <c:v>2304.0</c:v>
                </c:pt>
                <c:pt idx="4">
                  <c:v>820.0</c:v>
                </c:pt>
                <c:pt idx="5">
                  <c:v>2143.0</c:v>
                </c:pt>
                <c:pt idx="6">
                  <c:v>2868.0</c:v>
                </c:pt>
                <c:pt idx="7">
                  <c:v>976.0</c:v>
                </c:pt>
                <c:pt idx="8">
                  <c:v>838.0</c:v>
                </c:pt>
                <c:pt idx="9">
                  <c:v>831.0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77295680"/>
        <c:axId val="-2076499216"/>
      </c:barChart>
      <c:catAx>
        <c:axId val="-2077295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6499216"/>
        <c:crosses val="autoZero"/>
        <c:auto val="1"/>
        <c:lblAlgn val="ctr"/>
        <c:lblOffset val="100"/>
        <c:noMultiLvlLbl val="0"/>
      </c:catAx>
      <c:valAx>
        <c:axId val="-2076499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7295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2015 Fall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Sheet23!$A$4:$A$14</c:f>
              <c:strCache>
                <c:ptCount val="11"/>
                <c:pt idx="0">
                  <c:v>Blocked - Construction</c:v>
                </c:pt>
                <c:pt idx="1">
                  <c:v>Cave-in</c:v>
                </c:pt>
                <c:pt idx="2">
                  <c:v>Defective Hardware</c:v>
                </c:pt>
                <c:pt idx="3">
                  <c:v>Failed Street Repair</c:v>
                </c:pt>
                <c:pt idx="4">
                  <c:v>Line/Marking - After Repaving</c:v>
                </c:pt>
                <c:pt idx="5">
                  <c:v>Line/Marking - Faded</c:v>
                </c:pt>
                <c:pt idx="6">
                  <c:v>Plate Condition - Noisy</c:v>
                </c:pt>
                <c:pt idx="7">
                  <c:v>Plate Condition - Shifted</c:v>
                </c:pt>
                <c:pt idx="8">
                  <c:v>Pothole</c:v>
                </c:pt>
                <c:pt idx="9">
                  <c:v>Rough, Pitted or Cracked Roads</c:v>
                </c:pt>
                <c:pt idx="10">
                  <c:v>Wear &amp; Tear</c:v>
                </c:pt>
              </c:strCache>
            </c:strRef>
          </c:cat>
          <c:val>
            <c:numRef>
              <c:f>Sheet23!$B$4:$B$14</c:f>
              <c:numCache>
                <c:formatCode>General</c:formatCode>
                <c:ptCount val="11"/>
                <c:pt idx="0">
                  <c:v>22.0</c:v>
                </c:pt>
                <c:pt idx="1">
                  <c:v>29.0</c:v>
                </c:pt>
                <c:pt idx="2">
                  <c:v>17.0</c:v>
                </c:pt>
                <c:pt idx="3">
                  <c:v>5.0</c:v>
                </c:pt>
                <c:pt idx="4">
                  <c:v>1.0</c:v>
                </c:pt>
                <c:pt idx="5">
                  <c:v>1.0</c:v>
                </c:pt>
                <c:pt idx="6">
                  <c:v>18.0</c:v>
                </c:pt>
                <c:pt idx="7">
                  <c:v>3.0</c:v>
                </c:pt>
                <c:pt idx="8">
                  <c:v>86.0</c:v>
                </c:pt>
                <c:pt idx="9">
                  <c:v>10.0</c:v>
                </c:pt>
                <c:pt idx="10">
                  <c:v>6.0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80278784"/>
        <c:axId val="2140266576"/>
      </c:barChart>
      <c:catAx>
        <c:axId val="2080278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0266576"/>
        <c:crosses val="autoZero"/>
        <c:auto val="1"/>
        <c:lblAlgn val="ctr"/>
        <c:lblOffset val="100"/>
        <c:noMultiLvlLbl val="0"/>
      </c:catAx>
      <c:valAx>
        <c:axId val="2140266576"/>
        <c:scaling>
          <c:orientation val="minMax"/>
          <c:max val="8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0278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 dirty="0" smtClean="0"/>
              <a:t>CB03- Top 10</a:t>
            </a:r>
            <a:r>
              <a:rPr lang="en-US" baseline="0" dirty="0" smtClean="0"/>
              <a:t> </a:t>
            </a:r>
            <a:r>
              <a:rPr lang="en-US" dirty="0"/>
              <a:t>Noise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90037432393793"/>
          <c:y val="0.163811389196452"/>
          <c:w val="0.680006142849165"/>
          <c:h val="0.477543001299595"/>
        </c:manualLayout>
      </c:layout>
      <c:barChart>
        <c:barDir val="col"/>
        <c:grouping val="clustered"/>
        <c:varyColors val="0"/>
        <c:ser>
          <c:idx val="0"/>
          <c:order val="0"/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cat>
            <c:strRef>
              <c:f>Sheet2!$A$4:$A$22</c:f>
              <c:strCache>
                <c:ptCount val="19"/>
                <c:pt idx="0">
                  <c:v>Noise: Construction Before/After Hours (NM1)</c:v>
                </c:pt>
                <c:pt idx="1">
                  <c:v>Noise: Jack Hammering (NC2)</c:v>
                </c:pt>
                <c:pt idx="2">
                  <c:v>Noise: Construction Equipment (NC1)</c:v>
                </c:pt>
                <c:pt idx="3">
                  <c:v>Noise, Barking Dog (NR5)</c:v>
                </c:pt>
                <c:pt idx="4">
                  <c:v>Noise: air condition/ventilation equipment (NV1)</c:v>
                </c:pt>
                <c:pt idx="5">
                  <c:v>Noise: Alarms (NR3)</c:v>
                </c:pt>
                <c:pt idx="6">
                  <c:v>Noise, Ice Cream Truck (NR4)</c:v>
                </c:pt>
                <c:pt idx="7">
                  <c:v>Noise: Private Carting Noise (NQ1)</c:v>
                </c:pt>
                <c:pt idx="8">
                  <c:v>Noise:  lawn care equipment (NCL)</c:v>
                </c:pt>
                <c:pt idx="9">
                  <c:v>Noise, Other Animals (NR6)</c:v>
                </c:pt>
                <c:pt idx="10">
                  <c:v>Horn Honking Sign Requested (NR9)</c:v>
                </c:pt>
                <c:pt idx="11">
                  <c:v>Noise: Manufacturing Noise (NK1)</c:v>
                </c:pt>
                <c:pt idx="12">
                  <c:v>Noise: Other Noise Sources (Use Comments) (NZZ)</c:v>
                </c:pt>
                <c:pt idx="13">
                  <c:v>Noise: Loud Music/Nighttime(Mark Date And Time) (NP1)</c:v>
                </c:pt>
                <c:pt idx="14">
                  <c:v>Noise: Air Condition/Ventilation Equip, Residential (NJ1)</c:v>
                </c:pt>
                <c:pt idx="15">
                  <c:v>Noise: Vehicle (NR2)</c:v>
                </c:pt>
                <c:pt idx="16">
                  <c:v>Noise: Air Condition/Ventilation Equip, Commercial (NJ2)</c:v>
                </c:pt>
                <c:pt idx="17">
                  <c:v>Noise: Loud Music/Daytime (Mark Date And Time) (NN1)</c:v>
                </c:pt>
                <c:pt idx="18">
                  <c:v>Noise: Boat(Engine,Music,Etc) (NR10)</c:v>
                </c:pt>
              </c:strCache>
            </c:strRef>
          </c:cat>
          <c:val>
            <c:numRef>
              <c:f>Sheet2!$B$4:$B$22</c:f>
              <c:numCache>
                <c:formatCode>General</c:formatCode>
                <c:ptCount val="19"/>
                <c:pt idx="0">
                  <c:v>47.0</c:v>
                </c:pt>
                <c:pt idx="1">
                  <c:v>47.0</c:v>
                </c:pt>
                <c:pt idx="2">
                  <c:v>47.0</c:v>
                </c:pt>
                <c:pt idx="3">
                  <c:v>47.0</c:v>
                </c:pt>
                <c:pt idx="4">
                  <c:v>46.0</c:v>
                </c:pt>
                <c:pt idx="5">
                  <c:v>45.0</c:v>
                </c:pt>
                <c:pt idx="6">
                  <c:v>34.0</c:v>
                </c:pt>
                <c:pt idx="7">
                  <c:v>28.0</c:v>
                </c:pt>
                <c:pt idx="8">
                  <c:v>19.0</c:v>
                </c:pt>
                <c:pt idx="9">
                  <c:v>11.0</c:v>
                </c:pt>
                <c:pt idx="10">
                  <c:v>11.0</c:v>
                </c:pt>
                <c:pt idx="11">
                  <c:v>10.0</c:v>
                </c:pt>
                <c:pt idx="12">
                  <c:v>5.0</c:v>
                </c:pt>
                <c:pt idx="13">
                  <c:v>4.0</c:v>
                </c:pt>
                <c:pt idx="14">
                  <c:v>3.0</c:v>
                </c:pt>
                <c:pt idx="15">
                  <c:v>2.0</c:v>
                </c:pt>
                <c:pt idx="16">
                  <c:v>2.0</c:v>
                </c:pt>
                <c:pt idx="17">
                  <c:v>1.0</c:v>
                </c:pt>
                <c:pt idx="18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"/>
        <c:axId val="-2123566336"/>
        <c:axId val="-2123360704"/>
      </c:barChart>
      <c:catAx>
        <c:axId val="-2123566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3360704"/>
        <c:crosses val="autoZero"/>
        <c:auto val="1"/>
        <c:lblAlgn val="ctr"/>
        <c:lblOffset val="100"/>
        <c:noMultiLvlLbl val="0"/>
      </c:catAx>
      <c:valAx>
        <c:axId val="-21233607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2123566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CB 03 Noise Hot Spots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Sheet2!$B$1:$B$10</c:f>
              <c:strCache>
                <c:ptCount val="10"/>
                <c:pt idx="0">
                  <c:v>35 MONTGOMERY STREET</c:v>
                </c:pt>
                <c:pt idx="1">
                  <c:v>56 AVENUE C</c:v>
                </c:pt>
                <c:pt idx="2">
                  <c:v>500 EAST 11 STREET</c:v>
                </c:pt>
                <c:pt idx="3">
                  <c:v>324 GRAND STREET</c:v>
                </c:pt>
                <c:pt idx="4">
                  <c:v>135 ELDRIDGE STREET</c:v>
                </c:pt>
                <c:pt idx="5">
                  <c:v>324 GRAND STREET</c:v>
                </c:pt>
                <c:pt idx="6">
                  <c:v>434 EAST   11 STREET</c:v>
                </c:pt>
                <c:pt idx="7">
                  <c:v>35 MONTGOMERY STREET</c:v>
                </c:pt>
                <c:pt idx="8">
                  <c:v>324 GRAND STREET</c:v>
                </c:pt>
                <c:pt idx="9">
                  <c:v>56 AVENUE C</c:v>
                </c:pt>
              </c:strCache>
            </c:strRef>
          </c:cat>
          <c:val>
            <c:numRef>
              <c:f>Sheet2!$E$1:$E$10</c:f>
              <c:numCache>
                <c:formatCode>General</c:formatCode>
                <c:ptCount val="10"/>
                <c:pt idx="0">
                  <c:v>17.0</c:v>
                </c:pt>
                <c:pt idx="1">
                  <c:v>15.0</c:v>
                </c:pt>
                <c:pt idx="2">
                  <c:v>12.0</c:v>
                </c:pt>
                <c:pt idx="3">
                  <c:v>12.0</c:v>
                </c:pt>
                <c:pt idx="4">
                  <c:v>12.0</c:v>
                </c:pt>
                <c:pt idx="5">
                  <c:v>11.0</c:v>
                </c:pt>
                <c:pt idx="6">
                  <c:v>11.0</c:v>
                </c:pt>
                <c:pt idx="7">
                  <c:v>10.0</c:v>
                </c:pt>
                <c:pt idx="8">
                  <c:v>10.0</c:v>
                </c:pt>
                <c:pt idx="9">
                  <c:v>10.0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29382208"/>
        <c:axId val="2140960608"/>
      </c:barChart>
      <c:catAx>
        <c:axId val="-2129382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0960608"/>
        <c:crosses val="autoZero"/>
        <c:auto val="1"/>
        <c:lblAlgn val="ctr"/>
        <c:lblOffset val="100"/>
        <c:noMultiLvlLbl val="0"/>
      </c:catAx>
      <c:valAx>
        <c:axId val="2140960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9382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CB03 Noise Descreptor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61032180760014"/>
          <c:y val="0.0953243060100711"/>
          <c:w val="0.738967819239986"/>
          <c:h val="0.610644856651928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Sheet2!$D$1:$D$10</c:f>
              <c:strCache>
                <c:ptCount val="10"/>
                <c:pt idx="0">
                  <c:v>Noise: Construction Before/After Hours (NM1)</c:v>
                </c:pt>
                <c:pt idx="1">
                  <c:v>Noise, Barking Dog (NR5)</c:v>
                </c:pt>
                <c:pt idx="2">
                  <c:v>Noise: air condition/ventilation equipment (NV1)</c:v>
                </c:pt>
                <c:pt idx="3">
                  <c:v>Noise: Construction Equipment (NC1)</c:v>
                </c:pt>
                <c:pt idx="4">
                  <c:v>Noise: Construction Equipment (NC1)</c:v>
                </c:pt>
                <c:pt idx="5">
                  <c:v>Noise: Construction Equipment (NC1)</c:v>
                </c:pt>
                <c:pt idx="6">
                  <c:v>Noise: Construction Before/After Hours (NM1)</c:v>
                </c:pt>
                <c:pt idx="7">
                  <c:v>Noise: Construction Before/After Hours (NM1)</c:v>
                </c:pt>
                <c:pt idx="8">
                  <c:v>Noise: Construction Equipment (NC1)</c:v>
                </c:pt>
                <c:pt idx="9">
                  <c:v>Noise, Barking Dog (NR5)</c:v>
                </c:pt>
              </c:strCache>
            </c:strRef>
          </c:cat>
          <c:val>
            <c:numRef>
              <c:f>Sheet2!$E$1:$E$10</c:f>
              <c:numCache>
                <c:formatCode>General</c:formatCode>
                <c:ptCount val="10"/>
                <c:pt idx="0">
                  <c:v>17.0</c:v>
                </c:pt>
                <c:pt idx="1">
                  <c:v>15.0</c:v>
                </c:pt>
                <c:pt idx="2">
                  <c:v>12.0</c:v>
                </c:pt>
                <c:pt idx="3">
                  <c:v>12.0</c:v>
                </c:pt>
                <c:pt idx="4">
                  <c:v>12.0</c:v>
                </c:pt>
                <c:pt idx="5">
                  <c:v>11.0</c:v>
                </c:pt>
                <c:pt idx="6">
                  <c:v>11.0</c:v>
                </c:pt>
                <c:pt idx="7">
                  <c:v>10.0</c:v>
                </c:pt>
                <c:pt idx="8">
                  <c:v>10.0</c:v>
                </c:pt>
                <c:pt idx="9">
                  <c:v>10.0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71061168"/>
        <c:axId val="-2071859808"/>
      </c:barChart>
      <c:catAx>
        <c:axId val="-2071061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1859808"/>
        <c:crosses val="autoZero"/>
        <c:auto val="1"/>
        <c:lblAlgn val="ctr"/>
        <c:lblOffset val="100"/>
        <c:noMultiLvlLbl val="0"/>
      </c:catAx>
      <c:valAx>
        <c:axId val="-2071859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1061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Time repeater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Sheet3!$A$1:$A$16</c:f>
              <c:numCache>
                <c:formatCode>m/d/yy\ h:mm</c:formatCode>
                <c:ptCount val="16"/>
                <c:pt idx="0">
                  <c:v>41791.0</c:v>
                </c:pt>
                <c:pt idx="1">
                  <c:v>41671.0</c:v>
                </c:pt>
                <c:pt idx="2">
                  <c:v>41640.0</c:v>
                </c:pt>
                <c:pt idx="3">
                  <c:v>41821.0</c:v>
                </c:pt>
                <c:pt idx="4">
                  <c:v>41883.0</c:v>
                </c:pt>
                <c:pt idx="5">
                  <c:v>41579.0</c:v>
                </c:pt>
                <c:pt idx="6">
                  <c:v>41609.0</c:v>
                </c:pt>
                <c:pt idx="7">
                  <c:v>41852.0</c:v>
                </c:pt>
                <c:pt idx="8">
                  <c:v>41487.0</c:v>
                </c:pt>
                <c:pt idx="9">
                  <c:v>41760.0</c:v>
                </c:pt>
                <c:pt idx="10">
                  <c:v>41913.0</c:v>
                </c:pt>
                <c:pt idx="11">
                  <c:v>41913.0</c:v>
                </c:pt>
                <c:pt idx="12">
                  <c:v>41487.0</c:v>
                </c:pt>
                <c:pt idx="13">
                  <c:v>41760.0</c:v>
                </c:pt>
                <c:pt idx="14">
                  <c:v>41579.0</c:v>
                </c:pt>
                <c:pt idx="15">
                  <c:v>41791.0</c:v>
                </c:pt>
              </c:numCache>
            </c:numRef>
          </c:cat>
          <c:val>
            <c:numRef>
              <c:f>Sheet3!$E$1:$E$16</c:f>
              <c:numCache>
                <c:formatCode>General</c:formatCode>
                <c:ptCount val="16"/>
                <c:pt idx="0">
                  <c:v>12.0</c:v>
                </c:pt>
                <c:pt idx="1">
                  <c:v>10.0</c:v>
                </c:pt>
                <c:pt idx="2">
                  <c:v>9.0</c:v>
                </c:pt>
                <c:pt idx="3">
                  <c:v>9.0</c:v>
                </c:pt>
                <c:pt idx="4">
                  <c:v>8.0</c:v>
                </c:pt>
                <c:pt idx="5">
                  <c:v>7.0</c:v>
                </c:pt>
                <c:pt idx="6">
                  <c:v>7.0</c:v>
                </c:pt>
                <c:pt idx="7">
                  <c:v>6.0</c:v>
                </c:pt>
                <c:pt idx="8">
                  <c:v>5.0</c:v>
                </c:pt>
                <c:pt idx="9">
                  <c:v>5.0</c:v>
                </c:pt>
                <c:pt idx="10">
                  <c:v>5.0</c:v>
                </c:pt>
                <c:pt idx="11">
                  <c:v>5.0</c:v>
                </c:pt>
                <c:pt idx="12">
                  <c:v>4.0</c:v>
                </c:pt>
                <c:pt idx="13">
                  <c:v>4.0</c:v>
                </c:pt>
                <c:pt idx="14">
                  <c:v>3.0</c:v>
                </c:pt>
                <c:pt idx="15">
                  <c:v>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29347648"/>
        <c:axId val="2140381984"/>
      </c:barChart>
      <c:dateAx>
        <c:axId val="-2129347648"/>
        <c:scaling>
          <c:orientation val="minMax"/>
        </c:scaling>
        <c:delete val="0"/>
        <c:axPos val="b"/>
        <c:numFmt formatCode="m/d/yy\ h:mm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0381984"/>
        <c:crosses val="autoZero"/>
        <c:auto val="1"/>
        <c:lblOffset val="100"/>
        <c:baseTimeUnit val="days"/>
      </c:dateAx>
      <c:valAx>
        <c:axId val="2140381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9347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Descreptor</a:t>
            </a:r>
            <a:r>
              <a:rPr lang="en-US" baseline="0"/>
              <a:t> and value 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Sheet3!$D$1:$D$16</c:f>
              <c:strCache>
                <c:ptCount val="16"/>
                <c:pt idx="0">
                  <c:v>Noise: Construction Equipment (NC1)</c:v>
                </c:pt>
                <c:pt idx="1">
                  <c:v>Noise: Construction Equipment (NC1)</c:v>
                </c:pt>
                <c:pt idx="2">
                  <c:v>Noise: Construction Equipment (NC1)</c:v>
                </c:pt>
                <c:pt idx="3">
                  <c:v>Noise: Construction Equipment (NC1)</c:v>
                </c:pt>
                <c:pt idx="4">
                  <c:v>Noise: Construction Equipment (NC1)</c:v>
                </c:pt>
                <c:pt idx="5">
                  <c:v>Noise: Construction Before/After Hours (NM1)</c:v>
                </c:pt>
                <c:pt idx="6">
                  <c:v>Noise: Construction Equipment (NC1)</c:v>
                </c:pt>
                <c:pt idx="7">
                  <c:v>Noise: Construction Before/After Hours (NM1)</c:v>
                </c:pt>
                <c:pt idx="8">
                  <c:v>Noise: Construction Equipment (NC1)</c:v>
                </c:pt>
                <c:pt idx="9">
                  <c:v>Noise: Jack Hammering (NC2)</c:v>
                </c:pt>
                <c:pt idx="10">
                  <c:v>Noise: Construction Before/After Hours (NM1)</c:v>
                </c:pt>
                <c:pt idx="11">
                  <c:v>Noise: Construction Equipment (NC1)</c:v>
                </c:pt>
                <c:pt idx="12">
                  <c:v>Noise: Jack Hammering (NC2)</c:v>
                </c:pt>
                <c:pt idx="13">
                  <c:v>Noise: Construction Equipment (NC1)</c:v>
                </c:pt>
                <c:pt idx="14">
                  <c:v>Noise: Construction Equipment (NC1)</c:v>
                </c:pt>
                <c:pt idx="15">
                  <c:v>Noise: Construction Before/After Hours (NM1)</c:v>
                </c:pt>
              </c:strCache>
            </c:strRef>
          </c:cat>
          <c:val>
            <c:numRef>
              <c:f>Sheet3!$E$1:$E$16</c:f>
              <c:numCache>
                <c:formatCode>General</c:formatCode>
                <c:ptCount val="16"/>
                <c:pt idx="0">
                  <c:v>12.0</c:v>
                </c:pt>
                <c:pt idx="1">
                  <c:v>10.0</c:v>
                </c:pt>
                <c:pt idx="2">
                  <c:v>9.0</c:v>
                </c:pt>
                <c:pt idx="3">
                  <c:v>9.0</c:v>
                </c:pt>
                <c:pt idx="4">
                  <c:v>8.0</c:v>
                </c:pt>
                <c:pt idx="5">
                  <c:v>7.0</c:v>
                </c:pt>
                <c:pt idx="6">
                  <c:v>7.0</c:v>
                </c:pt>
                <c:pt idx="7">
                  <c:v>6.0</c:v>
                </c:pt>
                <c:pt idx="8">
                  <c:v>5.0</c:v>
                </c:pt>
                <c:pt idx="9">
                  <c:v>5.0</c:v>
                </c:pt>
                <c:pt idx="10">
                  <c:v>5.0</c:v>
                </c:pt>
                <c:pt idx="11">
                  <c:v>5.0</c:v>
                </c:pt>
                <c:pt idx="12">
                  <c:v>4.0</c:v>
                </c:pt>
                <c:pt idx="13">
                  <c:v>4.0</c:v>
                </c:pt>
                <c:pt idx="14">
                  <c:v>3.0</c:v>
                </c:pt>
                <c:pt idx="15">
                  <c:v>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30210624"/>
        <c:axId val="2145389744"/>
      </c:barChart>
      <c:catAx>
        <c:axId val="-2130210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5389744"/>
        <c:crosses val="autoZero"/>
        <c:auto val="1"/>
        <c:lblAlgn val="ctr"/>
        <c:lblOffset val="100"/>
        <c:noMultiLvlLbl val="0"/>
      </c:catAx>
      <c:valAx>
        <c:axId val="2145389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0210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Top</a:t>
            </a:r>
            <a:r>
              <a:rPr lang="en-US" baseline="0"/>
              <a:t> 10 adress repeater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Sheet1!$A$1:$A$10</c:f>
              <c:strCache>
                <c:ptCount val="10"/>
                <c:pt idx="0">
                  <c:v>324 GRAND STREET</c:v>
                </c:pt>
                <c:pt idx="1">
                  <c:v>35 MONTGOMERY STREET</c:v>
                </c:pt>
                <c:pt idx="2">
                  <c:v>56 AVENUE C</c:v>
                </c:pt>
                <c:pt idx="3">
                  <c:v>324 GRAND STREET</c:v>
                </c:pt>
                <c:pt idx="4">
                  <c:v>214 AVENUE A</c:v>
                </c:pt>
                <c:pt idx="5">
                  <c:v>328 GRAND STREET</c:v>
                </c:pt>
                <c:pt idx="6">
                  <c:v>100 NORFOLK STREET</c:v>
                </c:pt>
                <c:pt idx="7">
                  <c:v>374 PEARL STREET</c:v>
                </c:pt>
                <c:pt idx="8">
                  <c:v>500 EAST 14 STREET</c:v>
                </c:pt>
                <c:pt idx="9">
                  <c:v>60 EAST 12 STREET_x000d_</c:v>
                </c:pt>
              </c:strCache>
            </c:strRef>
          </c:cat>
          <c:val>
            <c:numRef>
              <c:f>Sheet1!$B$1:$B$10</c:f>
              <c:numCache>
                <c:formatCode>General</c:formatCode>
                <c:ptCount val="10"/>
              </c:numCache>
            </c:numRef>
          </c:val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Sheet1!$A$1:$A$10</c:f>
              <c:strCache>
                <c:ptCount val="10"/>
                <c:pt idx="0">
                  <c:v>324 GRAND STREET</c:v>
                </c:pt>
                <c:pt idx="1">
                  <c:v>35 MONTGOMERY STREET</c:v>
                </c:pt>
                <c:pt idx="2">
                  <c:v>56 AVENUE C</c:v>
                </c:pt>
                <c:pt idx="3">
                  <c:v>324 GRAND STREET</c:v>
                </c:pt>
                <c:pt idx="4">
                  <c:v>214 AVENUE A</c:v>
                </c:pt>
                <c:pt idx="5">
                  <c:v>328 GRAND STREET</c:v>
                </c:pt>
                <c:pt idx="6">
                  <c:v>100 NORFOLK STREET</c:v>
                </c:pt>
                <c:pt idx="7">
                  <c:v>374 PEARL STREET</c:v>
                </c:pt>
                <c:pt idx="8">
                  <c:v>500 EAST 14 STREET</c:v>
                </c:pt>
                <c:pt idx="9">
                  <c:v>60 EAST 12 STREET_x000d_</c:v>
                </c:pt>
              </c:strCache>
            </c:strRef>
          </c:cat>
          <c:val>
            <c:numRef>
              <c:f>Sheet1!$C$1:$C$10</c:f>
              <c:numCache>
                <c:formatCode>General</c:formatCode>
                <c:ptCount val="10"/>
                <c:pt idx="0">
                  <c:v>184.0</c:v>
                </c:pt>
                <c:pt idx="1">
                  <c:v>123.0</c:v>
                </c:pt>
                <c:pt idx="2">
                  <c:v>50.0</c:v>
                </c:pt>
                <c:pt idx="3">
                  <c:v>48.0</c:v>
                </c:pt>
                <c:pt idx="4">
                  <c:v>40.0</c:v>
                </c:pt>
                <c:pt idx="5">
                  <c:v>26.0</c:v>
                </c:pt>
                <c:pt idx="6">
                  <c:v>24.0</c:v>
                </c:pt>
                <c:pt idx="7">
                  <c:v>24.0</c:v>
                </c:pt>
                <c:pt idx="8">
                  <c:v>24.0</c:v>
                </c:pt>
                <c:pt idx="9">
                  <c:v>24.0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80308688"/>
        <c:axId val="2142136384"/>
      </c:barChart>
      <c:catAx>
        <c:axId val="2080308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2136384"/>
        <c:crosses val="autoZero"/>
        <c:auto val="1"/>
        <c:lblAlgn val="ctr"/>
        <c:lblOffset val="100"/>
        <c:noMultiLvlLbl val="0"/>
      </c:catAx>
      <c:valAx>
        <c:axId val="2142136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0308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Top</a:t>
            </a:r>
            <a:r>
              <a:rPr lang="en-US" baseline="0" dirty="0"/>
              <a:t> ten </a:t>
            </a:r>
            <a:r>
              <a:rPr lang="en-US" baseline="0" dirty="0" smtClean="0"/>
              <a:t>address's complains </a:t>
            </a:r>
            <a:r>
              <a:rPr lang="en-US" baseline="0" dirty="0"/>
              <a:t>2012-2015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Sheet1!$A$1:$A$5</c:f>
              <c:strCache>
                <c:ptCount val="5"/>
                <c:pt idx="0">
                  <c:v>Blocked Sidewalk</c:v>
                </c:pt>
                <c:pt idx="1">
                  <c:v>Commercial Overnight Parking</c:v>
                </c:pt>
                <c:pt idx="2">
                  <c:v>Blocked Hydrant</c:v>
                </c:pt>
                <c:pt idx="3">
                  <c:v>Commercial Overnight Parking</c:v>
                </c:pt>
                <c:pt idx="4">
                  <c:v>Double Parked Blocking Traffic</c:v>
                </c:pt>
              </c:strCache>
            </c:strRef>
          </c:cat>
          <c:val>
            <c:numRef>
              <c:f>Sheet1!$B$1:$B$5</c:f>
              <c:numCache>
                <c:formatCode>General</c:formatCode>
                <c:ptCount val="5"/>
                <c:pt idx="0">
                  <c:v>40.0</c:v>
                </c:pt>
                <c:pt idx="1">
                  <c:v>26.0</c:v>
                </c:pt>
                <c:pt idx="2">
                  <c:v>12.0</c:v>
                </c:pt>
                <c:pt idx="3">
                  <c:v>11.0</c:v>
                </c:pt>
                <c:pt idx="4">
                  <c:v>23.0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30033248"/>
        <c:axId val="-2124697472"/>
      </c:barChart>
      <c:catAx>
        <c:axId val="-2130033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4697472"/>
        <c:crosses val="autoZero"/>
        <c:auto val="1"/>
        <c:lblAlgn val="ctr"/>
        <c:lblOffset val="100"/>
        <c:noMultiLvlLbl val="0"/>
      </c:catAx>
      <c:valAx>
        <c:axId val="-2124697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0033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Descriptor and Value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Adress_for_illegal_parking!$B$7:$B$19</c:f>
              <c:strCache>
                <c:ptCount val="13"/>
                <c:pt idx="0">
                  <c:v>Blocked Sidewalk</c:v>
                </c:pt>
                <c:pt idx="1">
                  <c:v>Blocked Sidewalk</c:v>
                </c:pt>
                <c:pt idx="2">
                  <c:v>Blocked Hydrant</c:v>
                </c:pt>
                <c:pt idx="3">
                  <c:v>Commercial Overnight Parking</c:v>
                </c:pt>
                <c:pt idx="4">
                  <c:v>Double Parked Blocking Traffic</c:v>
                </c:pt>
                <c:pt idx="5">
                  <c:v>Commercial Overnight Parking</c:v>
                </c:pt>
                <c:pt idx="6">
                  <c:v>Double Parked Blocking Traffic</c:v>
                </c:pt>
                <c:pt idx="7">
                  <c:v>Blocked Sidewalk</c:v>
                </c:pt>
                <c:pt idx="8">
                  <c:v>Commercial Overnight Parking</c:v>
                </c:pt>
                <c:pt idx="9">
                  <c:v>Commercial Overnight Parking</c:v>
                </c:pt>
                <c:pt idx="10">
                  <c:v>Double Parked Blocking Traffic</c:v>
                </c:pt>
                <c:pt idx="11">
                  <c:v>Double Parked Blocking Vehicle</c:v>
                </c:pt>
                <c:pt idx="12">
                  <c:v>Commercial Overnight Parking</c:v>
                </c:pt>
              </c:strCache>
            </c:strRef>
          </c:cat>
          <c:val>
            <c:numRef>
              <c:f>Adress_for_illegal_parking!$C$7:$C$19</c:f>
              <c:numCache>
                <c:formatCode>General</c:formatCode>
                <c:ptCount val="13"/>
                <c:pt idx="0">
                  <c:v>10.0</c:v>
                </c:pt>
                <c:pt idx="1">
                  <c:v>10.0</c:v>
                </c:pt>
                <c:pt idx="2">
                  <c:v>9.0</c:v>
                </c:pt>
                <c:pt idx="3">
                  <c:v>8.0</c:v>
                </c:pt>
                <c:pt idx="4">
                  <c:v>8.0</c:v>
                </c:pt>
                <c:pt idx="5">
                  <c:v>6.0</c:v>
                </c:pt>
                <c:pt idx="6">
                  <c:v>6.0</c:v>
                </c:pt>
                <c:pt idx="7">
                  <c:v>9.0</c:v>
                </c:pt>
                <c:pt idx="8">
                  <c:v>8.0</c:v>
                </c:pt>
                <c:pt idx="9">
                  <c:v>8.0</c:v>
                </c:pt>
                <c:pt idx="10">
                  <c:v>6.0</c:v>
                </c:pt>
                <c:pt idx="11">
                  <c:v>6.0</c:v>
                </c:pt>
                <c:pt idx="12">
                  <c:v>6.0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28644352"/>
        <c:axId val="-2074444416"/>
      </c:barChart>
      <c:catAx>
        <c:axId val="2028644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4444416"/>
        <c:crosses val="autoZero"/>
        <c:auto val="1"/>
        <c:lblAlgn val="ctr"/>
        <c:lblOffset val="100"/>
        <c:noMultiLvlLbl val="0"/>
      </c:catAx>
      <c:valAx>
        <c:axId val="-2074444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86443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Address</a:t>
            </a:r>
            <a:r>
              <a:rPr lang="en-US" baseline="0" dirty="0" smtClean="0"/>
              <a:t> and Value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Sheet2!$C$1</c:f>
              <c:strCache>
                <c:ptCount val="1"/>
                <c:pt idx="0">
                  <c:v>Unique Key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Sheet2!$B$2:$B$13</c:f>
              <c:strCache>
                <c:ptCount val="12"/>
                <c:pt idx="0">
                  <c:v>930 EAST 4 WALK</c:v>
                </c:pt>
                <c:pt idx="1">
                  <c:v>950 EAST 4 WALK</c:v>
                </c:pt>
                <c:pt idx="2">
                  <c:v>5 PIKE STREET</c:v>
                </c:pt>
                <c:pt idx="3">
                  <c:v>250 SOUTH STREET</c:v>
                </c:pt>
                <c:pt idx="4">
                  <c:v>ALLEN STREET</c:v>
                </c:pt>
                <c:pt idx="5">
                  <c:v>80 RUTGERS SLIP</c:v>
                </c:pt>
                <c:pt idx="6">
                  <c:v>165 AVENUE C</c:v>
                </c:pt>
                <c:pt idx="7">
                  <c:v>189 EAST 2 STREET</c:v>
                </c:pt>
                <c:pt idx="8">
                  <c:v>82 RUTGERS SLIP</c:v>
                </c:pt>
                <c:pt idx="9">
                  <c:v>253 SOUTH STREET</c:v>
                </c:pt>
                <c:pt idx="10">
                  <c:v>EAST 12 STREET</c:v>
                </c:pt>
                <c:pt idx="11">
                  <c:v>EAST 6 STREET</c:v>
                </c:pt>
              </c:strCache>
            </c:strRef>
          </c:cat>
          <c:val>
            <c:numRef>
              <c:f>Sheet2!$C$2:$C$13</c:f>
              <c:numCache>
                <c:formatCode>General</c:formatCode>
                <c:ptCount val="12"/>
                <c:pt idx="0">
                  <c:v>16.0</c:v>
                </c:pt>
                <c:pt idx="1">
                  <c:v>15.0</c:v>
                </c:pt>
                <c:pt idx="2">
                  <c:v>12.0</c:v>
                </c:pt>
                <c:pt idx="3">
                  <c:v>11.0</c:v>
                </c:pt>
                <c:pt idx="4">
                  <c:v>10.0</c:v>
                </c:pt>
                <c:pt idx="5">
                  <c:v>10.0</c:v>
                </c:pt>
                <c:pt idx="6">
                  <c:v>10.0</c:v>
                </c:pt>
                <c:pt idx="7">
                  <c:v>9.0</c:v>
                </c:pt>
                <c:pt idx="8">
                  <c:v>8.0</c:v>
                </c:pt>
                <c:pt idx="9">
                  <c:v>8.0</c:v>
                </c:pt>
                <c:pt idx="10">
                  <c:v>6.0</c:v>
                </c:pt>
                <c:pt idx="11">
                  <c:v>6.0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71164400"/>
        <c:axId val="-2071196736"/>
      </c:barChart>
      <c:catAx>
        <c:axId val="-2071164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1196736"/>
        <c:crosses val="autoZero"/>
        <c:auto val="1"/>
        <c:lblAlgn val="ctr"/>
        <c:lblOffset val="100"/>
        <c:noMultiLvlLbl val="0"/>
      </c:catAx>
      <c:valAx>
        <c:axId val="-2071196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1164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954735467453093"/>
          <c:y val="0.0537429553195576"/>
          <c:w val="0.863608419139915"/>
          <c:h val="0.613143409856877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Sheet1!$A$4:$A$13</c:f>
              <c:strCache>
                <c:ptCount val="10"/>
                <c:pt idx="0">
                  <c:v>Broken Muni Meter</c:v>
                </c:pt>
                <c:pt idx="1">
                  <c:v>GENERAL CONSTRUCTION</c:v>
                </c:pt>
                <c:pt idx="2">
                  <c:v>Graffiti</c:v>
                </c:pt>
                <c:pt idx="3">
                  <c:v>HEATING</c:v>
                </c:pt>
                <c:pt idx="4">
                  <c:v>Noise</c:v>
                </c:pt>
                <c:pt idx="5">
                  <c:v>Noise - Commercial</c:v>
                </c:pt>
                <c:pt idx="6">
                  <c:v>PAINT - PLASTER</c:v>
                </c:pt>
                <c:pt idx="7">
                  <c:v>Plumbing</c:v>
                </c:pt>
                <c:pt idx="8">
                  <c:v>Taxi Complaint</c:v>
                </c:pt>
                <c:pt idx="9">
                  <c:v>Water System</c:v>
                </c:pt>
              </c:strCache>
            </c:strRef>
          </c:cat>
          <c:val>
            <c:numRef>
              <c:f>Sheet1!$B$4:$B$13</c:f>
              <c:numCache>
                <c:formatCode>General</c:formatCode>
                <c:ptCount val="10"/>
                <c:pt idx="0">
                  <c:v>757.0</c:v>
                </c:pt>
                <c:pt idx="1">
                  <c:v>545.0</c:v>
                </c:pt>
                <c:pt idx="2">
                  <c:v>652.0</c:v>
                </c:pt>
                <c:pt idx="3">
                  <c:v>3987.0</c:v>
                </c:pt>
                <c:pt idx="4">
                  <c:v>920.0</c:v>
                </c:pt>
                <c:pt idx="5">
                  <c:v>1706.0</c:v>
                </c:pt>
                <c:pt idx="6">
                  <c:v>446.0</c:v>
                </c:pt>
                <c:pt idx="7">
                  <c:v>724.0</c:v>
                </c:pt>
                <c:pt idx="8">
                  <c:v>569.0</c:v>
                </c:pt>
                <c:pt idx="9">
                  <c:v>521.0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46526256"/>
        <c:axId val="2080171920"/>
      </c:barChart>
      <c:catAx>
        <c:axId val="204652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0171920"/>
        <c:crosses val="autoZero"/>
        <c:auto val="1"/>
        <c:lblAlgn val="ctr"/>
        <c:lblOffset val="100"/>
        <c:noMultiLvlLbl val="0"/>
      </c:catAx>
      <c:valAx>
        <c:axId val="2080171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65262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Sheet2!$C$1</c:f>
              <c:strCache>
                <c:ptCount val="1"/>
                <c:pt idx="0">
                  <c:v>Unique Key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Sheet2!$B$2:$B$13</c:f>
              <c:strCache>
                <c:ptCount val="12"/>
                <c:pt idx="0">
                  <c:v>930 EAST 4 WALK</c:v>
                </c:pt>
                <c:pt idx="1">
                  <c:v>950 EAST 4 WALK</c:v>
                </c:pt>
                <c:pt idx="2">
                  <c:v>5 PIKE STREET</c:v>
                </c:pt>
                <c:pt idx="3">
                  <c:v>250 SOUTH STREET</c:v>
                </c:pt>
                <c:pt idx="4">
                  <c:v>ALLEN STREET</c:v>
                </c:pt>
                <c:pt idx="5">
                  <c:v>80 RUTGERS SLIP</c:v>
                </c:pt>
                <c:pt idx="6">
                  <c:v>165 AVENUE C</c:v>
                </c:pt>
                <c:pt idx="7">
                  <c:v>189 EAST 2 STREET</c:v>
                </c:pt>
                <c:pt idx="8">
                  <c:v>82 RUTGERS SLIP</c:v>
                </c:pt>
                <c:pt idx="9">
                  <c:v>253 SOUTH STREET</c:v>
                </c:pt>
                <c:pt idx="10">
                  <c:v>EAST 12 STREET</c:v>
                </c:pt>
                <c:pt idx="11">
                  <c:v>EAST 6 STREET</c:v>
                </c:pt>
              </c:strCache>
            </c:strRef>
          </c:cat>
          <c:val>
            <c:numRef>
              <c:f>Sheet2!$C$2:$C$13</c:f>
              <c:numCache>
                <c:formatCode>General</c:formatCode>
                <c:ptCount val="12"/>
                <c:pt idx="0">
                  <c:v>16.0</c:v>
                </c:pt>
                <c:pt idx="1">
                  <c:v>15.0</c:v>
                </c:pt>
                <c:pt idx="2">
                  <c:v>12.0</c:v>
                </c:pt>
                <c:pt idx="3">
                  <c:v>11.0</c:v>
                </c:pt>
                <c:pt idx="4">
                  <c:v>10.0</c:v>
                </c:pt>
                <c:pt idx="5">
                  <c:v>10.0</c:v>
                </c:pt>
                <c:pt idx="6">
                  <c:v>10.0</c:v>
                </c:pt>
                <c:pt idx="7">
                  <c:v>9.0</c:v>
                </c:pt>
                <c:pt idx="8">
                  <c:v>8.0</c:v>
                </c:pt>
                <c:pt idx="9">
                  <c:v>8.0</c:v>
                </c:pt>
                <c:pt idx="10">
                  <c:v>6.0</c:v>
                </c:pt>
                <c:pt idx="11">
                  <c:v>6.0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46052448"/>
        <c:axId val="-2127582848"/>
      </c:barChart>
      <c:catAx>
        <c:axId val="2046052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7582848"/>
        <c:crosses val="autoZero"/>
        <c:auto val="1"/>
        <c:lblAlgn val="ctr"/>
        <c:lblOffset val="100"/>
        <c:noMultiLvlLbl val="0"/>
      </c:catAx>
      <c:valAx>
        <c:axId val="-2127582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6052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Consitancy</a:t>
            </a:r>
            <a:r>
              <a:rPr lang="en-US" baseline="0"/>
              <a:t> illegal parking 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310614744479846"/>
          <c:y val="0.0437736053304825"/>
          <c:w val="0.952436136453867"/>
          <c:h val="0.886966278952999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Sheet5!$A$1:$A$10</c:f>
              <c:strCache>
                <c:ptCount val="10"/>
                <c:pt idx="0">
                  <c:v>165 AVENUE C</c:v>
                </c:pt>
                <c:pt idx="1">
                  <c:v>250 SOUTH STREET</c:v>
                </c:pt>
                <c:pt idx="2">
                  <c:v>253 SOUTH STREET</c:v>
                </c:pt>
                <c:pt idx="3">
                  <c:v>265 CHERRY STREET</c:v>
                </c:pt>
                <c:pt idx="4">
                  <c:v>5 PIKE STREET</c:v>
                </c:pt>
                <c:pt idx="5">
                  <c:v>80 RUTGERS SLIP</c:v>
                </c:pt>
                <c:pt idx="6">
                  <c:v>930 EAST 4 WALK</c:v>
                </c:pt>
                <c:pt idx="7">
                  <c:v>950 EAST 4 WALK</c:v>
                </c:pt>
                <c:pt idx="8">
                  <c:v>ALLEN STREET</c:v>
                </c:pt>
                <c:pt idx="9">
                  <c:v>EAST 12 STREET</c:v>
                </c:pt>
              </c:strCache>
            </c:strRef>
          </c:cat>
          <c:val>
            <c:numRef>
              <c:f>Sheet5!$B$1:$B$10</c:f>
              <c:numCache>
                <c:formatCode>General</c:formatCode>
                <c:ptCount val="10"/>
                <c:pt idx="0">
                  <c:v>10.0</c:v>
                </c:pt>
                <c:pt idx="1">
                  <c:v>11.0</c:v>
                </c:pt>
                <c:pt idx="2">
                  <c:v>10.0</c:v>
                </c:pt>
                <c:pt idx="3">
                  <c:v>12.0</c:v>
                </c:pt>
                <c:pt idx="4">
                  <c:v>12.0</c:v>
                </c:pt>
                <c:pt idx="5">
                  <c:v>13.0</c:v>
                </c:pt>
                <c:pt idx="6">
                  <c:v>16.0</c:v>
                </c:pt>
                <c:pt idx="7">
                  <c:v>15.0</c:v>
                </c:pt>
                <c:pt idx="8">
                  <c:v>11.0</c:v>
                </c:pt>
                <c:pt idx="9">
                  <c:v>11.0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46180800"/>
        <c:axId val="-2077128464"/>
      </c:barChart>
      <c:catAx>
        <c:axId val="2046180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7128464"/>
        <c:crosses val="autoZero"/>
        <c:auto val="1"/>
        <c:lblAlgn val="ctr"/>
        <c:lblOffset val="100"/>
        <c:noMultiLvlLbl val="0"/>
      </c:catAx>
      <c:valAx>
        <c:axId val="-2077128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6180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2012 CB02 Heat/hot water complains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794142607174103"/>
          <c:y val="0.367739220097488"/>
          <c:w val="0.87058573928259"/>
          <c:h val="0.514800149981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Sheet2!$A$2</c:f>
              <c:strCache>
                <c:ptCount val="1"/>
                <c:pt idx="0">
                  <c:v>HEAT/HOT WATER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83000"/>
                    <a:satMod val="100000"/>
                    <a:lumMod val="100000"/>
                  </a:schemeClr>
                </a:gs>
                <a:gs pos="100000">
                  <a:schemeClr val="accent1">
                    <a:tint val="61000"/>
                    <a:satMod val="150000"/>
                    <a:lumMod val="100000"/>
                  </a:schemeClr>
                </a:gs>
              </a:gsLst>
              <a:path path="circle">
                <a:fillToRect l="100000" t="100000" r="100000" b="100000"/>
              </a:path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invertIfNegative val="0"/>
          <c:cat>
            <c:numRef>
              <c:f>Sheet2!$B$1:$M$1</c:f>
              <c:numCache>
                <c:formatCode>m/d/yy\ h:mm</c:formatCode>
                <c:ptCount val="12"/>
                <c:pt idx="0">
                  <c:v>40909.0</c:v>
                </c:pt>
                <c:pt idx="1">
                  <c:v>40940.0</c:v>
                </c:pt>
                <c:pt idx="2">
                  <c:v>40969.0</c:v>
                </c:pt>
                <c:pt idx="3">
                  <c:v>41000.0</c:v>
                </c:pt>
                <c:pt idx="4">
                  <c:v>41030.0</c:v>
                </c:pt>
                <c:pt idx="5">
                  <c:v>41061.0</c:v>
                </c:pt>
                <c:pt idx="6">
                  <c:v>41091.0</c:v>
                </c:pt>
                <c:pt idx="7">
                  <c:v>41122.0</c:v>
                </c:pt>
                <c:pt idx="8">
                  <c:v>41153.0</c:v>
                </c:pt>
                <c:pt idx="9">
                  <c:v>41183.0</c:v>
                </c:pt>
                <c:pt idx="10">
                  <c:v>41214.0</c:v>
                </c:pt>
                <c:pt idx="11">
                  <c:v>41244.0</c:v>
                </c:pt>
              </c:numCache>
            </c:numRef>
          </c:cat>
          <c:val>
            <c:numRef>
              <c:f>Sheet2!$B$2:$M$2</c:f>
              <c:numCache>
                <c:formatCode>General</c:formatCode>
                <c:ptCount val="12"/>
              </c:numCache>
            </c:numRef>
          </c:val>
        </c:ser>
        <c:ser>
          <c:idx val="1"/>
          <c:order val="1"/>
          <c:tx>
            <c:strRef>
              <c:f>Sheet2!$A$3</c:f>
              <c:strCache>
                <c:ptCount val="1"/>
                <c:pt idx="0">
                  <c:v>APARTMENT ONLY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83000"/>
                    <a:satMod val="100000"/>
                    <a:lumMod val="100000"/>
                  </a:schemeClr>
                </a:gs>
                <a:gs pos="100000">
                  <a:schemeClr val="accent2">
                    <a:tint val="61000"/>
                    <a:satMod val="150000"/>
                    <a:lumMod val="100000"/>
                  </a:schemeClr>
                </a:gs>
              </a:gsLst>
              <a:path path="circle">
                <a:fillToRect l="100000" t="100000" r="100000" b="100000"/>
              </a:path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  <c:invertIfNegative val="0"/>
          <c:cat>
            <c:numRef>
              <c:f>Sheet2!$B$1:$M$1</c:f>
              <c:numCache>
                <c:formatCode>m/d/yy\ h:mm</c:formatCode>
                <c:ptCount val="12"/>
                <c:pt idx="0">
                  <c:v>40909.0</c:v>
                </c:pt>
                <c:pt idx="1">
                  <c:v>40940.0</c:v>
                </c:pt>
                <c:pt idx="2">
                  <c:v>40969.0</c:v>
                </c:pt>
                <c:pt idx="3">
                  <c:v>41000.0</c:v>
                </c:pt>
                <c:pt idx="4">
                  <c:v>41030.0</c:v>
                </c:pt>
                <c:pt idx="5">
                  <c:v>41061.0</c:v>
                </c:pt>
                <c:pt idx="6">
                  <c:v>41091.0</c:v>
                </c:pt>
                <c:pt idx="7">
                  <c:v>41122.0</c:v>
                </c:pt>
                <c:pt idx="8">
                  <c:v>41153.0</c:v>
                </c:pt>
                <c:pt idx="9">
                  <c:v>41183.0</c:v>
                </c:pt>
                <c:pt idx="10">
                  <c:v>41214.0</c:v>
                </c:pt>
                <c:pt idx="11">
                  <c:v>41244.0</c:v>
                </c:pt>
              </c:numCache>
            </c:numRef>
          </c:cat>
          <c:val>
            <c:numRef>
              <c:f>Sheet2!$B$3:$M$3</c:f>
              <c:numCache>
                <c:formatCode>General</c:formatCode>
                <c:ptCount val="12"/>
              </c:numCache>
            </c:numRef>
          </c:val>
        </c:ser>
        <c:ser>
          <c:idx val="2"/>
          <c:order val="2"/>
          <c:tx>
            <c:strRef>
              <c:f>Sheet2!$A$4</c:f>
              <c:strCache>
                <c:ptCount val="1"/>
                <c:pt idx="0">
                  <c:v>ENTIRE BUILDING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83000"/>
                    <a:satMod val="100000"/>
                    <a:lumMod val="100000"/>
                  </a:schemeClr>
                </a:gs>
                <a:gs pos="100000">
                  <a:schemeClr val="accent3">
                    <a:tint val="61000"/>
                    <a:satMod val="150000"/>
                    <a:lumMod val="100000"/>
                  </a:schemeClr>
                </a:gs>
              </a:gsLst>
              <a:path path="circle">
                <a:fillToRect l="100000" t="100000" r="100000" b="100000"/>
              </a:path>
            </a:gradFill>
            <a:ln w="9525" cap="flat" cmpd="sng" algn="ctr">
              <a:solidFill>
                <a:schemeClr val="accent3">
                  <a:shade val="95000"/>
                </a:schemeClr>
              </a:solidFill>
              <a:round/>
            </a:ln>
            <a:effectLst/>
          </c:spPr>
          <c:invertIfNegative val="0"/>
          <c:cat>
            <c:numRef>
              <c:f>Sheet2!$B$1:$M$1</c:f>
              <c:numCache>
                <c:formatCode>m/d/yy\ h:mm</c:formatCode>
                <c:ptCount val="12"/>
                <c:pt idx="0">
                  <c:v>40909.0</c:v>
                </c:pt>
                <c:pt idx="1">
                  <c:v>40940.0</c:v>
                </c:pt>
                <c:pt idx="2">
                  <c:v>40969.0</c:v>
                </c:pt>
                <c:pt idx="3">
                  <c:v>41000.0</c:v>
                </c:pt>
                <c:pt idx="4">
                  <c:v>41030.0</c:v>
                </c:pt>
                <c:pt idx="5">
                  <c:v>41061.0</c:v>
                </c:pt>
                <c:pt idx="6">
                  <c:v>41091.0</c:v>
                </c:pt>
                <c:pt idx="7">
                  <c:v>41122.0</c:v>
                </c:pt>
                <c:pt idx="8">
                  <c:v>41153.0</c:v>
                </c:pt>
                <c:pt idx="9">
                  <c:v>41183.0</c:v>
                </c:pt>
                <c:pt idx="10">
                  <c:v>41214.0</c:v>
                </c:pt>
                <c:pt idx="11">
                  <c:v>41244.0</c:v>
                </c:pt>
              </c:numCache>
            </c:numRef>
          </c:cat>
          <c:val>
            <c:numRef>
              <c:f>Sheet2!$B$4:$M$4</c:f>
              <c:numCache>
                <c:formatCode>General</c:formatCode>
                <c:ptCount val="12"/>
              </c:numCache>
            </c:numRef>
          </c:val>
        </c:ser>
        <c:ser>
          <c:idx val="3"/>
          <c:order val="3"/>
          <c:tx>
            <c:strRef>
              <c:f>Sheet2!$A$5</c:f>
              <c:strCache>
                <c:ptCount val="1"/>
                <c:pt idx="0">
                  <c:v>HEATING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tint val="83000"/>
                    <a:satMod val="100000"/>
                    <a:lumMod val="100000"/>
                  </a:schemeClr>
                </a:gs>
                <a:gs pos="100000">
                  <a:schemeClr val="accent4">
                    <a:tint val="61000"/>
                    <a:satMod val="150000"/>
                    <a:lumMod val="100000"/>
                  </a:schemeClr>
                </a:gs>
              </a:gsLst>
              <a:path path="circle">
                <a:fillToRect l="100000" t="100000" r="100000" b="100000"/>
              </a:path>
            </a:gradFill>
            <a:ln w="9525" cap="flat" cmpd="sng" algn="ctr">
              <a:solidFill>
                <a:schemeClr val="accent4">
                  <a:shade val="95000"/>
                </a:schemeClr>
              </a:solidFill>
              <a:round/>
            </a:ln>
            <a:effectLst/>
          </c:spPr>
          <c:invertIfNegative val="0"/>
          <c:cat>
            <c:numRef>
              <c:f>Sheet2!$B$1:$M$1</c:f>
              <c:numCache>
                <c:formatCode>m/d/yy\ h:mm</c:formatCode>
                <c:ptCount val="12"/>
                <c:pt idx="0">
                  <c:v>40909.0</c:v>
                </c:pt>
                <c:pt idx="1">
                  <c:v>40940.0</c:v>
                </c:pt>
                <c:pt idx="2">
                  <c:v>40969.0</c:v>
                </c:pt>
                <c:pt idx="3">
                  <c:v>41000.0</c:v>
                </c:pt>
                <c:pt idx="4">
                  <c:v>41030.0</c:v>
                </c:pt>
                <c:pt idx="5">
                  <c:v>41061.0</c:v>
                </c:pt>
                <c:pt idx="6">
                  <c:v>41091.0</c:v>
                </c:pt>
                <c:pt idx="7">
                  <c:v>41122.0</c:v>
                </c:pt>
                <c:pt idx="8">
                  <c:v>41153.0</c:v>
                </c:pt>
                <c:pt idx="9">
                  <c:v>41183.0</c:v>
                </c:pt>
                <c:pt idx="10">
                  <c:v>41214.0</c:v>
                </c:pt>
                <c:pt idx="11">
                  <c:v>41244.0</c:v>
                </c:pt>
              </c:numCache>
            </c:numRef>
          </c:cat>
          <c:val>
            <c:numRef>
              <c:f>Sheet2!$B$5:$M$5</c:f>
              <c:numCache>
                <c:formatCode>General</c:formatCode>
                <c:ptCount val="12"/>
                <c:pt idx="0">
                  <c:v>513.0</c:v>
                </c:pt>
                <c:pt idx="1">
                  <c:v>319.0</c:v>
                </c:pt>
                <c:pt idx="2">
                  <c:v>184.0</c:v>
                </c:pt>
                <c:pt idx="3">
                  <c:v>188.0</c:v>
                </c:pt>
                <c:pt idx="4">
                  <c:v>67.0</c:v>
                </c:pt>
                <c:pt idx="5">
                  <c:v>62.0</c:v>
                </c:pt>
                <c:pt idx="6">
                  <c:v>29.0</c:v>
                </c:pt>
                <c:pt idx="7">
                  <c:v>34.0</c:v>
                </c:pt>
                <c:pt idx="8">
                  <c:v>30.0</c:v>
                </c:pt>
                <c:pt idx="9">
                  <c:v>233.0</c:v>
                </c:pt>
                <c:pt idx="10">
                  <c:v>1171.0</c:v>
                </c:pt>
                <c:pt idx="11">
                  <c:v>514.0</c:v>
                </c:pt>
              </c:numCache>
            </c:numRef>
          </c:val>
        </c:ser>
        <c:ser>
          <c:idx val="4"/>
          <c:order val="4"/>
          <c:tx>
            <c:strRef>
              <c:f>Sheet2!$A$6</c:f>
              <c:strCache>
                <c:ptCount val="1"/>
                <c:pt idx="0">
                  <c:v>HEAT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tint val="83000"/>
                    <a:satMod val="100000"/>
                    <a:lumMod val="100000"/>
                  </a:schemeClr>
                </a:gs>
                <a:gs pos="100000">
                  <a:schemeClr val="accent5">
                    <a:tint val="61000"/>
                    <a:satMod val="150000"/>
                    <a:lumMod val="100000"/>
                  </a:schemeClr>
                </a:gs>
              </a:gsLst>
              <a:path path="circle">
                <a:fillToRect l="100000" t="100000" r="100000" b="100000"/>
              </a:path>
            </a:gradFill>
            <a:ln w="9525" cap="flat" cmpd="sng" algn="ctr">
              <a:solidFill>
                <a:schemeClr val="accent5">
                  <a:shade val="95000"/>
                </a:schemeClr>
              </a:solidFill>
              <a:round/>
            </a:ln>
            <a:effectLst/>
          </c:spPr>
          <c:invertIfNegative val="0"/>
          <c:cat>
            <c:numRef>
              <c:f>Sheet2!$B$1:$M$1</c:f>
              <c:numCache>
                <c:formatCode>m/d/yy\ h:mm</c:formatCode>
                <c:ptCount val="12"/>
                <c:pt idx="0">
                  <c:v>40909.0</c:v>
                </c:pt>
                <c:pt idx="1">
                  <c:v>40940.0</c:v>
                </c:pt>
                <c:pt idx="2">
                  <c:v>40969.0</c:v>
                </c:pt>
                <c:pt idx="3">
                  <c:v>41000.0</c:v>
                </c:pt>
                <c:pt idx="4">
                  <c:v>41030.0</c:v>
                </c:pt>
                <c:pt idx="5">
                  <c:v>41061.0</c:v>
                </c:pt>
                <c:pt idx="6">
                  <c:v>41091.0</c:v>
                </c:pt>
                <c:pt idx="7">
                  <c:v>41122.0</c:v>
                </c:pt>
                <c:pt idx="8">
                  <c:v>41153.0</c:v>
                </c:pt>
                <c:pt idx="9">
                  <c:v>41183.0</c:v>
                </c:pt>
                <c:pt idx="10">
                  <c:v>41214.0</c:v>
                </c:pt>
                <c:pt idx="11">
                  <c:v>41244.0</c:v>
                </c:pt>
              </c:numCache>
            </c:numRef>
          </c:cat>
          <c:val>
            <c:numRef>
              <c:f>Sheet2!$B$6:$M$6</c:f>
              <c:numCache>
                <c:formatCode>General</c:formatCode>
                <c:ptCount val="12"/>
                <c:pt idx="0">
                  <c:v>507.0</c:v>
                </c:pt>
                <c:pt idx="1">
                  <c:v>317.0</c:v>
                </c:pt>
                <c:pt idx="2">
                  <c:v>183.0</c:v>
                </c:pt>
                <c:pt idx="3">
                  <c:v>186.0</c:v>
                </c:pt>
                <c:pt idx="4">
                  <c:v>67.0</c:v>
                </c:pt>
                <c:pt idx="5">
                  <c:v>62.0</c:v>
                </c:pt>
                <c:pt idx="6">
                  <c:v>29.0</c:v>
                </c:pt>
                <c:pt idx="7">
                  <c:v>34.0</c:v>
                </c:pt>
                <c:pt idx="8">
                  <c:v>29.0</c:v>
                </c:pt>
                <c:pt idx="9">
                  <c:v>233.0</c:v>
                </c:pt>
                <c:pt idx="10">
                  <c:v>1166.0</c:v>
                </c:pt>
                <c:pt idx="11">
                  <c:v>512.0</c:v>
                </c:pt>
              </c:numCache>
            </c:numRef>
          </c:val>
        </c:ser>
        <c:ser>
          <c:idx val="5"/>
          <c:order val="5"/>
          <c:tx>
            <c:strRef>
              <c:f>Sheet2!$A$7</c:f>
              <c:strCache>
                <c:ptCount val="1"/>
                <c:pt idx="0">
                  <c:v>HEAT RELATED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83000"/>
                    <a:satMod val="100000"/>
                    <a:lumMod val="100000"/>
                  </a:schemeClr>
                </a:gs>
                <a:gs pos="100000">
                  <a:schemeClr val="accent6">
                    <a:tint val="61000"/>
                    <a:satMod val="150000"/>
                    <a:lumMod val="100000"/>
                  </a:schemeClr>
                </a:gs>
              </a:gsLst>
              <a:path path="circle">
                <a:fillToRect l="100000" t="100000" r="100000" b="100000"/>
              </a:path>
            </a:gradFill>
            <a:ln w="9525" cap="flat" cmpd="sng" algn="ctr">
              <a:solidFill>
                <a:schemeClr val="accent6">
                  <a:shade val="95000"/>
                </a:schemeClr>
              </a:solidFill>
              <a:round/>
            </a:ln>
            <a:effectLst/>
          </c:spPr>
          <c:invertIfNegative val="0"/>
          <c:cat>
            <c:numRef>
              <c:f>Sheet2!$B$1:$M$1</c:f>
              <c:numCache>
                <c:formatCode>m/d/yy\ h:mm</c:formatCode>
                <c:ptCount val="12"/>
                <c:pt idx="0">
                  <c:v>40909.0</c:v>
                </c:pt>
                <c:pt idx="1">
                  <c:v>40940.0</c:v>
                </c:pt>
                <c:pt idx="2">
                  <c:v>40969.0</c:v>
                </c:pt>
                <c:pt idx="3">
                  <c:v>41000.0</c:v>
                </c:pt>
                <c:pt idx="4">
                  <c:v>41030.0</c:v>
                </c:pt>
                <c:pt idx="5">
                  <c:v>41061.0</c:v>
                </c:pt>
                <c:pt idx="6">
                  <c:v>41091.0</c:v>
                </c:pt>
                <c:pt idx="7">
                  <c:v>41122.0</c:v>
                </c:pt>
                <c:pt idx="8">
                  <c:v>41153.0</c:v>
                </c:pt>
                <c:pt idx="9">
                  <c:v>41183.0</c:v>
                </c:pt>
                <c:pt idx="10">
                  <c:v>41214.0</c:v>
                </c:pt>
                <c:pt idx="11">
                  <c:v>41244.0</c:v>
                </c:pt>
              </c:numCache>
            </c:numRef>
          </c:cat>
          <c:val>
            <c:numRef>
              <c:f>Sheet2!$B$7:$M$7</c:f>
              <c:numCache>
                <c:formatCode>General</c:formatCode>
                <c:ptCount val="12"/>
              </c:numCache>
            </c:numRef>
          </c:val>
        </c:ser>
        <c:ser>
          <c:idx val="6"/>
          <c:order val="6"/>
          <c:tx>
            <c:strRef>
              <c:f>Sheet2!$A$8</c:f>
              <c:strCache>
                <c:ptCount val="1"/>
                <c:pt idx="0">
                  <c:v>HEAT-PLANT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60000"/>
                    <a:tint val="83000"/>
                    <a:satMod val="100000"/>
                    <a:lumMod val="100000"/>
                  </a:schemeClr>
                </a:gs>
                <a:gs pos="100000">
                  <a:schemeClr val="accent1">
                    <a:lumMod val="60000"/>
                    <a:tint val="61000"/>
                    <a:satMod val="150000"/>
                    <a:lumMod val="100000"/>
                  </a:schemeClr>
                </a:gs>
              </a:gsLst>
              <a:path path="circle">
                <a:fillToRect l="100000" t="100000" r="100000" b="100000"/>
              </a:path>
            </a:gradFill>
            <a:ln w="9525" cap="flat" cmpd="sng" algn="ctr">
              <a:solidFill>
                <a:schemeClr val="accent1">
                  <a:lumMod val="60000"/>
                  <a:shade val="95000"/>
                </a:schemeClr>
              </a:solidFill>
              <a:round/>
            </a:ln>
            <a:effectLst/>
          </c:spPr>
          <c:invertIfNegative val="0"/>
          <c:cat>
            <c:numRef>
              <c:f>Sheet2!$B$1:$M$1</c:f>
              <c:numCache>
                <c:formatCode>m/d/yy\ h:mm</c:formatCode>
                <c:ptCount val="12"/>
                <c:pt idx="0">
                  <c:v>40909.0</c:v>
                </c:pt>
                <c:pt idx="1">
                  <c:v>40940.0</c:v>
                </c:pt>
                <c:pt idx="2">
                  <c:v>40969.0</c:v>
                </c:pt>
                <c:pt idx="3">
                  <c:v>41000.0</c:v>
                </c:pt>
                <c:pt idx="4">
                  <c:v>41030.0</c:v>
                </c:pt>
                <c:pt idx="5">
                  <c:v>41061.0</c:v>
                </c:pt>
                <c:pt idx="6">
                  <c:v>41091.0</c:v>
                </c:pt>
                <c:pt idx="7">
                  <c:v>41122.0</c:v>
                </c:pt>
                <c:pt idx="8">
                  <c:v>41153.0</c:v>
                </c:pt>
                <c:pt idx="9">
                  <c:v>41183.0</c:v>
                </c:pt>
                <c:pt idx="10">
                  <c:v>41214.0</c:v>
                </c:pt>
                <c:pt idx="11">
                  <c:v>41244.0</c:v>
                </c:pt>
              </c:numCache>
            </c:numRef>
          </c:cat>
          <c:val>
            <c:numRef>
              <c:f>Sheet2!$B$8:$M$8</c:f>
              <c:numCache>
                <c:formatCode>General</c:formatCode>
                <c:ptCount val="12"/>
                <c:pt idx="0">
                  <c:v>6.0</c:v>
                </c:pt>
                <c:pt idx="1">
                  <c:v>2.0</c:v>
                </c:pt>
                <c:pt idx="2">
                  <c:v>1.0</c:v>
                </c:pt>
                <c:pt idx="3">
                  <c:v>2.0</c:v>
                </c:pt>
                <c:pt idx="8">
                  <c:v>1.0</c:v>
                </c:pt>
                <c:pt idx="10">
                  <c:v>5.0</c:v>
                </c:pt>
                <c:pt idx="11">
                  <c:v>2.0</c:v>
                </c:pt>
              </c:numCache>
            </c:numRef>
          </c:val>
        </c:ser>
        <c:ser>
          <c:idx val="7"/>
          <c:order val="7"/>
          <c:tx>
            <c:strRef>
              <c:f>Sheet2!$A$9</c:f>
              <c:strCache>
                <c:ptCount val="1"/>
                <c:pt idx="0">
                  <c:v>Non-Residential Heat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60000"/>
                    <a:tint val="83000"/>
                    <a:satMod val="100000"/>
                    <a:lumMod val="100000"/>
                  </a:schemeClr>
                </a:gs>
                <a:gs pos="100000">
                  <a:schemeClr val="accent2">
                    <a:lumMod val="60000"/>
                    <a:tint val="61000"/>
                    <a:satMod val="150000"/>
                    <a:lumMod val="100000"/>
                  </a:schemeClr>
                </a:gs>
              </a:gsLst>
              <a:path path="circle">
                <a:fillToRect l="100000" t="100000" r="100000" b="100000"/>
              </a:path>
            </a:gradFill>
            <a:ln w="9525" cap="flat" cmpd="sng" algn="ctr">
              <a:solidFill>
                <a:schemeClr val="accent2">
                  <a:lumMod val="60000"/>
                  <a:shade val="95000"/>
                </a:schemeClr>
              </a:solidFill>
              <a:round/>
            </a:ln>
            <a:effectLst/>
          </c:spPr>
          <c:invertIfNegative val="0"/>
          <c:cat>
            <c:numRef>
              <c:f>Sheet2!$B$1:$M$1</c:f>
              <c:numCache>
                <c:formatCode>m/d/yy\ h:mm</c:formatCode>
                <c:ptCount val="12"/>
                <c:pt idx="0">
                  <c:v>40909.0</c:v>
                </c:pt>
                <c:pt idx="1">
                  <c:v>40940.0</c:v>
                </c:pt>
                <c:pt idx="2">
                  <c:v>40969.0</c:v>
                </c:pt>
                <c:pt idx="3">
                  <c:v>41000.0</c:v>
                </c:pt>
                <c:pt idx="4">
                  <c:v>41030.0</c:v>
                </c:pt>
                <c:pt idx="5">
                  <c:v>41061.0</c:v>
                </c:pt>
                <c:pt idx="6">
                  <c:v>41091.0</c:v>
                </c:pt>
                <c:pt idx="7">
                  <c:v>41122.0</c:v>
                </c:pt>
                <c:pt idx="8">
                  <c:v>41153.0</c:v>
                </c:pt>
                <c:pt idx="9">
                  <c:v>41183.0</c:v>
                </c:pt>
                <c:pt idx="10">
                  <c:v>41214.0</c:v>
                </c:pt>
                <c:pt idx="11">
                  <c:v>41244.0</c:v>
                </c:pt>
              </c:numCache>
            </c:numRef>
          </c:cat>
          <c:val>
            <c:numRef>
              <c:f>Sheet2!$B$9:$M$9</c:f>
              <c:numCache>
                <c:formatCode>General</c:formatCode>
                <c:ptCount val="12"/>
                <c:pt idx="0">
                  <c:v>7.0</c:v>
                </c:pt>
                <c:pt idx="1">
                  <c:v>4.0</c:v>
                </c:pt>
                <c:pt idx="2">
                  <c:v>1.0</c:v>
                </c:pt>
                <c:pt idx="9">
                  <c:v>3.0</c:v>
                </c:pt>
                <c:pt idx="10">
                  <c:v>14.0</c:v>
                </c:pt>
                <c:pt idx="11">
                  <c:v>3.0</c:v>
                </c:pt>
              </c:numCache>
            </c:numRef>
          </c:val>
        </c:ser>
        <c:ser>
          <c:idx val="8"/>
          <c:order val="8"/>
          <c:tx>
            <c:strRef>
              <c:f>Sheet2!$A$10</c:f>
              <c:strCache>
                <c:ptCount val="1"/>
                <c:pt idx="0">
                  <c:v>Inadequate or No Heat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60000"/>
                    <a:tint val="83000"/>
                    <a:satMod val="100000"/>
                    <a:lumMod val="100000"/>
                  </a:schemeClr>
                </a:gs>
                <a:gs pos="100000">
                  <a:schemeClr val="accent3">
                    <a:lumMod val="60000"/>
                    <a:tint val="61000"/>
                    <a:satMod val="150000"/>
                    <a:lumMod val="100000"/>
                  </a:schemeClr>
                </a:gs>
              </a:gsLst>
              <a:path path="circle">
                <a:fillToRect l="100000" t="100000" r="100000" b="100000"/>
              </a:path>
            </a:gradFill>
            <a:ln w="9525" cap="flat" cmpd="sng" algn="ctr">
              <a:solidFill>
                <a:schemeClr val="accent3">
                  <a:lumMod val="60000"/>
                  <a:shade val="95000"/>
                </a:schemeClr>
              </a:solidFill>
              <a:round/>
            </a:ln>
            <a:effectLst/>
          </c:spPr>
          <c:invertIfNegative val="0"/>
          <c:cat>
            <c:numRef>
              <c:f>Sheet2!$B$1:$M$1</c:f>
              <c:numCache>
                <c:formatCode>m/d/yy\ h:mm</c:formatCode>
                <c:ptCount val="12"/>
                <c:pt idx="0">
                  <c:v>40909.0</c:v>
                </c:pt>
                <c:pt idx="1">
                  <c:v>40940.0</c:v>
                </c:pt>
                <c:pt idx="2">
                  <c:v>40969.0</c:v>
                </c:pt>
                <c:pt idx="3">
                  <c:v>41000.0</c:v>
                </c:pt>
                <c:pt idx="4">
                  <c:v>41030.0</c:v>
                </c:pt>
                <c:pt idx="5">
                  <c:v>41061.0</c:v>
                </c:pt>
                <c:pt idx="6">
                  <c:v>41091.0</c:v>
                </c:pt>
                <c:pt idx="7">
                  <c:v>41122.0</c:v>
                </c:pt>
                <c:pt idx="8">
                  <c:v>41153.0</c:v>
                </c:pt>
                <c:pt idx="9">
                  <c:v>41183.0</c:v>
                </c:pt>
                <c:pt idx="10">
                  <c:v>41214.0</c:v>
                </c:pt>
                <c:pt idx="11">
                  <c:v>41244.0</c:v>
                </c:pt>
              </c:numCache>
            </c:numRef>
          </c:cat>
          <c:val>
            <c:numRef>
              <c:f>Sheet2!$B$10:$M$10</c:f>
              <c:numCache>
                <c:formatCode>General</c:formatCode>
                <c:ptCount val="12"/>
                <c:pt idx="0">
                  <c:v>7.0</c:v>
                </c:pt>
                <c:pt idx="1">
                  <c:v>4.0</c:v>
                </c:pt>
                <c:pt idx="2">
                  <c:v>1.0</c:v>
                </c:pt>
                <c:pt idx="9">
                  <c:v>3.0</c:v>
                </c:pt>
                <c:pt idx="10">
                  <c:v>14.0</c:v>
                </c:pt>
                <c:pt idx="11">
                  <c:v>3.0</c:v>
                </c:pt>
              </c:numCache>
            </c:numRef>
          </c:val>
        </c:ser>
        <c:ser>
          <c:idx val="9"/>
          <c:order val="9"/>
          <c:tx>
            <c:strRef>
              <c:f>Sheet2!$A$11</c:f>
              <c:strCache>
                <c:ptCount val="1"/>
                <c:pt idx="0">
                  <c:v>School Maintenance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60000"/>
                    <a:tint val="83000"/>
                    <a:satMod val="100000"/>
                    <a:lumMod val="100000"/>
                  </a:schemeClr>
                </a:gs>
                <a:gs pos="100000">
                  <a:schemeClr val="accent4">
                    <a:lumMod val="60000"/>
                    <a:tint val="61000"/>
                    <a:satMod val="150000"/>
                    <a:lumMod val="100000"/>
                  </a:schemeClr>
                </a:gs>
              </a:gsLst>
              <a:path path="circle">
                <a:fillToRect l="100000" t="100000" r="100000" b="100000"/>
              </a:path>
            </a:gradFill>
            <a:ln w="9525" cap="flat" cmpd="sng" algn="ctr">
              <a:solidFill>
                <a:schemeClr val="accent4">
                  <a:lumMod val="60000"/>
                  <a:shade val="95000"/>
                </a:schemeClr>
              </a:solidFill>
              <a:round/>
            </a:ln>
            <a:effectLst/>
          </c:spPr>
          <c:invertIfNegative val="0"/>
          <c:cat>
            <c:numRef>
              <c:f>Sheet2!$B$1:$M$1</c:f>
              <c:numCache>
                <c:formatCode>m/d/yy\ h:mm</c:formatCode>
                <c:ptCount val="12"/>
                <c:pt idx="0">
                  <c:v>40909.0</c:v>
                </c:pt>
                <c:pt idx="1">
                  <c:v>40940.0</c:v>
                </c:pt>
                <c:pt idx="2">
                  <c:v>40969.0</c:v>
                </c:pt>
                <c:pt idx="3">
                  <c:v>41000.0</c:v>
                </c:pt>
                <c:pt idx="4">
                  <c:v>41030.0</c:v>
                </c:pt>
                <c:pt idx="5">
                  <c:v>41061.0</c:v>
                </c:pt>
                <c:pt idx="6">
                  <c:v>41091.0</c:v>
                </c:pt>
                <c:pt idx="7">
                  <c:v>41122.0</c:v>
                </c:pt>
                <c:pt idx="8">
                  <c:v>41153.0</c:v>
                </c:pt>
                <c:pt idx="9">
                  <c:v>41183.0</c:v>
                </c:pt>
                <c:pt idx="10">
                  <c:v>41214.0</c:v>
                </c:pt>
                <c:pt idx="11">
                  <c:v>41244.0</c:v>
                </c:pt>
              </c:numCache>
            </c:numRef>
          </c:cat>
          <c:val>
            <c:numRef>
              <c:f>Sheet2!$B$11:$M$11</c:f>
              <c:numCache>
                <c:formatCode>General</c:formatCode>
                <c:ptCount val="12"/>
                <c:pt idx="0">
                  <c:v>1.0</c:v>
                </c:pt>
                <c:pt idx="3">
                  <c:v>2.0</c:v>
                </c:pt>
                <c:pt idx="4">
                  <c:v>1.0</c:v>
                </c:pt>
                <c:pt idx="5">
                  <c:v>2.0</c:v>
                </c:pt>
                <c:pt idx="6">
                  <c:v>1.0</c:v>
                </c:pt>
                <c:pt idx="7">
                  <c:v>3.0</c:v>
                </c:pt>
                <c:pt idx="9">
                  <c:v>2.0</c:v>
                </c:pt>
                <c:pt idx="10">
                  <c:v>12.0</c:v>
                </c:pt>
              </c:numCache>
            </c:numRef>
          </c:val>
        </c:ser>
        <c:ser>
          <c:idx val="10"/>
          <c:order val="10"/>
          <c:tx>
            <c:strRef>
              <c:f>Sheet2!$A$12</c:f>
              <c:strCache>
                <c:ptCount val="1"/>
                <c:pt idx="0">
                  <c:v>Heating Problem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lumMod val="60000"/>
                    <a:tint val="83000"/>
                    <a:satMod val="100000"/>
                    <a:lumMod val="100000"/>
                  </a:schemeClr>
                </a:gs>
                <a:gs pos="100000">
                  <a:schemeClr val="accent5">
                    <a:lumMod val="60000"/>
                    <a:tint val="61000"/>
                    <a:satMod val="150000"/>
                    <a:lumMod val="100000"/>
                  </a:schemeClr>
                </a:gs>
              </a:gsLst>
              <a:path path="circle">
                <a:fillToRect l="100000" t="100000" r="100000" b="100000"/>
              </a:path>
            </a:gradFill>
            <a:ln w="9525" cap="flat" cmpd="sng" algn="ctr">
              <a:solidFill>
                <a:schemeClr val="accent5">
                  <a:lumMod val="60000"/>
                  <a:shade val="95000"/>
                </a:schemeClr>
              </a:solidFill>
              <a:round/>
            </a:ln>
            <a:effectLst/>
          </c:spPr>
          <c:invertIfNegative val="0"/>
          <c:cat>
            <c:numRef>
              <c:f>Sheet2!$B$1:$M$1</c:f>
              <c:numCache>
                <c:formatCode>m/d/yy\ h:mm</c:formatCode>
                <c:ptCount val="12"/>
                <c:pt idx="0">
                  <c:v>40909.0</c:v>
                </c:pt>
                <c:pt idx="1">
                  <c:v>40940.0</c:v>
                </c:pt>
                <c:pt idx="2">
                  <c:v>40969.0</c:v>
                </c:pt>
                <c:pt idx="3">
                  <c:v>41000.0</c:v>
                </c:pt>
                <c:pt idx="4">
                  <c:v>41030.0</c:v>
                </c:pt>
                <c:pt idx="5">
                  <c:v>41061.0</c:v>
                </c:pt>
                <c:pt idx="6">
                  <c:v>41091.0</c:v>
                </c:pt>
                <c:pt idx="7">
                  <c:v>41122.0</c:v>
                </c:pt>
                <c:pt idx="8">
                  <c:v>41153.0</c:v>
                </c:pt>
                <c:pt idx="9">
                  <c:v>41183.0</c:v>
                </c:pt>
                <c:pt idx="10">
                  <c:v>41214.0</c:v>
                </c:pt>
                <c:pt idx="11">
                  <c:v>41244.0</c:v>
                </c:pt>
              </c:numCache>
            </c:numRef>
          </c:cat>
          <c:val>
            <c:numRef>
              <c:f>Sheet2!$B$12:$M$12</c:f>
              <c:numCache>
                <c:formatCode>General</c:formatCode>
                <c:ptCount val="12"/>
                <c:pt idx="10">
                  <c:v>12.0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-2073565040"/>
        <c:axId val="-2069694128"/>
      </c:barChart>
      <c:dateAx>
        <c:axId val="-2073565040"/>
        <c:scaling>
          <c:orientation val="minMax"/>
        </c:scaling>
        <c:delete val="0"/>
        <c:axPos val="b"/>
        <c:numFmt formatCode="m/d/yy\ h:mm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69694128"/>
        <c:crosses val="autoZero"/>
        <c:auto val="1"/>
        <c:lblOffset val="100"/>
        <c:baseTimeUnit val="months"/>
      </c:dateAx>
      <c:valAx>
        <c:axId val="-2069694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35650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791415876578"/>
          <c:y val="0.0890700522205106"/>
          <c:w val="0.69171697287839"/>
          <c:h val="0.245455758847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2013 CB03 Heat/hot water complians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826093734416893"/>
          <c:y val="0.303920114916616"/>
          <c:w val="0.885418326847533"/>
          <c:h val="0.5990039465013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Sheet4!$A$3</c:f>
              <c:strCache>
                <c:ptCount val="1"/>
                <c:pt idx="0">
                  <c:v>APARTMENT ONLY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Sheet4!$B$2:$M$2</c:f>
              <c:numCache>
                <c:formatCode>m/d/yy\ h:mm</c:formatCode>
                <c:ptCount val="12"/>
                <c:pt idx="0">
                  <c:v>41275.0</c:v>
                </c:pt>
                <c:pt idx="1">
                  <c:v>41306.0</c:v>
                </c:pt>
                <c:pt idx="2">
                  <c:v>41334.0</c:v>
                </c:pt>
                <c:pt idx="3">
                  <c:v>41365.0</c:v>
                </c:pt>
                <c:pt idx="4">
                  <c:v>41395.0</c:v>
                </c:pt>
                <c:pt idx="5">
                  <c:v>41426.0</c:v>
                </c:pt>
                <c:pt idx="6">
                  <c:v>41456.0</c:v>
                </c:pt>
                <c:pt idx="7">
                  <c:v>41487.0</c:v>
                </c:pt>
                <c:pt idx="8">
                  <c:v>41518.0</c:v>
                </c:pt>
                <c:pt idx="9">
                  <c:v>41548.0</c:v>
                </c:pt>
                <c:pt idx="10">
                  <c:v>41579.0</c:v>
                </c:pt>
                <c:pt idx="11">
                  <c:v>41609.0</c:v>
                </c:pt>
              </c:numCache>
            </c:numRef>
          </c:cat>
          <c:val>
            <c:numRef>
              <c:f>Sheet4!$B$3:$M$3</c:f>
              <c:numCache>
                <c:formatCode>General</c:formatCode>
                <c:ptCount val="12"/>
              </c:numCache>
            </c:numRef>
          </c:val>
        </c:ser>
        <c:ser>
          <c:idx val="1"/>
          <c:order val="1"/>
          <c:tx>
            <c:strRef>
              <c:f>Sheet4!$A$4</c:f>
              <c:strCache>
                <c:ptCount val="1"/>
                <c:pt idx="0">
                  <c:v>ENTIRE BUILDING</c:v>
                </c:pt>
              </c:strCache>
            </c:strRef>
          </c:tx>
          <c:spPr>
            <a:pattFill prst="narHorz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Sheet4!$B$2:$M$2</c:f>
              <c:numCache>
                <c:formatCode>m/d/yy\ h:mm</c:formatCode>
                <c:ptCount val="12"/>
                <c:pt idx="0">
                  <c:v>41275.0</c:v>
                </c:pt>
                <c:pt idx="1">
                  <c:v>41306.0</c:v>
                </c:pt>
                <c:pt idx="2">
                  <c:v>41334.0</c:v>
                </c:pt>
                <c:pt idx="3">
                  <c:v>41365.0</c:v>
                </c:pt>
                <c:pt idx="4">
                  <c:v>41395.0</c:v>
                </c:pt>
                <c:pt idx="5">
                  <c:v>41426.0</c:v>
                </c:pt>
                <c:pt idx="6">
                  <c:v>41456.0</c:v>
                </c:pt>
                <c:pt idx="7">
                  <c:v>41487.0</c:v>
                </c:pt>
                <c:pt idx="8">
                  <c:v>41518.0</c:v>
                </c:pt>
                <c:pt idx="9">
                  <c:v>41548.0</c:v>
                </c:pt>
                <c:pt idx="10">
                  <c:v>41579.0</c:v>
                </c:pt>
                <c:pt idx="11">
                  <c:v>41609.0</c:v>
                </c:pt>
              </c:numCache>
            </c:numRef>
          </c:cat>
          <c:val>
            <c:numRef>
              <c:f>Sheet4!$B$4:$M$4</c:f>
              <c:numCache>
                <c:formatCode>General</c:formatCode>
                <c:ptCount val="12"/>
              </c:numCache>
            </c:numRef>
          </c:val>
        </c:ser>
        <c:ser>
          <c:idx val="2"/>
          <c:order val="2"/>
          <c:tx>
            <c:strRef>
              <c:f>Sheet4!$A$5</c:f>
              <c:strCache>
                <c:ptCount val="1"/>
                <c:pt idx="0">
                  <c:v>HEATING</c:v>
                </c:pt>
              </c:strCache>
            </c:strRef>
          </c:tx>
          <c:spPr>
            <a:pattFill prst="narHorz">
              <a:fgClr>
                <a:schemeClr val="accent3"/>
              </a:fgClr>
              <a:bgClr>
                <a:schemeClr val="accent3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3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Sheet4!$B$2:$M$2</c:f>
              <c:numCache>
                <c:formatCode>m/d/yy\ h:mm</c:formatCode>
                <c:ptCount val="12"/>
                <c:pt idx="0">
                  <c:v>41275.0</c:v>
                </c:pt>
                <c:pt idx="1">
                  <c:v>41306.0</c:v>
                </c:pt>
                <c:pt idx="2">
                  <c:v>41334.0</c:v>
                </c:pt>
                <c:pt idx="3">
                  <c:v>41365.0</c:v>
                </c:pt>
                <c:pt idx="4">
                  <c:v>41395.0</c:v>
                </c:pt>
                <c:pt idx="5">
                  <c:v>41426.0</c:v>
                </c:pt>
                <c:pt idx="6">
                  <c:v>41456.0</c:v>
                </c:pt>
                <c:pt idx="7">
                  <c:v>41487.0</c:v>
                </c:pt>
                <c:pt idx="8">
                  <c:v>41518.0</c:v>
                </c:pt>
                <c:pt idx="9">
                  <c:v>41548.0</c:v>
                </c:pt>
                <c:pt idx="10">
                  <c:v>41579.0</c:v>
                </c:pt>
                <c:pt idx="11">
                  <c:v>41609.0</c:v>
                </c:pt>
              </c:numCache>
            </c:numRef>
          </c:cat>
          <c:val>
            <c:numRef>
              <c:f>Sheet4!$B$5:$M$5</c:f>
              <c:numCache>
                <c:formatCode>General</c:formatCode>
                <c:ptCount val="12"/>
              </c:numCache>
            </c:numRef>
          </c:val>
        </c:ser>
        <c:ser>
          <c:idx val="3"/>
          <c:order val="3"/>
          <c:tx>
            <c:strRef>
              <c:f>Sheet4!$A$6</c:f>
              <c:strCache>
                <c:ptCount val="1"/>
                <c:pt idx="0">
                  <c:v>HEAT</c:v>
                </c:pt>
              </c:strCache>
            </c:strRef>
          </c:tx>
          <c:spPr>
            <a:pattFill prst="narHorz">
              <a:fgClr>
                <a:schemeClr val="accent4"/>
              </a:fgClr>
              <a:bgClr>
                <a:schemeClr val="accent4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4"/>
              </a:innerShdw>
            </a:effectLst>
          </c:spPr>
          <c:invertIfNegative val="0"/>
          <c:dLbls>
            <c:delete val="1"/>
          </c:dLbls>
          <c:cat>
            <c:numRef>
              <c:f>Sheet4!$B$2:$M$2</c:f>
              <c:numCache>
                <c:formatCode>m/d/yy\ h:mm</c:formatCode>
                <c:ptCount val="12"/>
                <c:pt idx="0">
                  <c:v>41275.0</c:v>
                </c:pt>
                <c:pt idx="1">
                  <c:v>41306.0</c:v>
                </c:pt>
                <c:pt idx="2">
                  <c:v>41334.0</c:v>
                </c:pt>
                <c:pt idx="3">
                  <c:v>41365.0</c:v>
                </c:pt>
                <c:pt idx="4">
                  <c:v>41395.0</c:v>
                </c:pt>
                <c:pt idx="5">
                  <c:v>41426.0</c:v>
                </c:pt>
                <c:pt idx="6">
                  <c:v>41456.0</c:v>
                </c:pt>
                <c:pt idx="7">
                  <c:v>41487.0</c:v>
                </c:pt>
                <c:pt idx="8">
                  <c:v>41518.0</c:v>
                </c:pt>
                <c:pt idx="9">
                  <c:v>41548.0</c:v>
                </c:pt>
                <c:pt idx="10">
                  <c:v>41579.0</c:v>
                </c:pt>
                <c:pt idx="11">
                  <c:v>41609.0</c:v>
                </c:pt>
              </c:numCache>
            </c:numRef>
          </c:cat>
          <c:val>
            <c:numRef>
              <c:f>Sheet4!$B$6:$M$6</c:f>
              <c:numCache>
                <c:formatCode>General</c:formatCode>
                <c:ptCount val="12"/>
                <c:pt idx="0">
                  <c:v>304.0</c:v>
                </c:pt>
                <c:pt idx="1">
                  <c:v>234.0</c:v>
                </c:pt>
                <c:pt idx="2">
                  <c:v>353.0</c:v>
                </c:pt>
                <c:pt idx="3">
                  <c:v>151.0</c:v>
                </c:pt>
                <c:pt idx="4">
                  <c:v>162.0</c:v>
                </c:pt>
                <c:pt idx="5">
                  <c:v>57.0</c:v>
                </c:pt>
                <c:pt idx="6">
                  <c:v>54.0</c:v>
                </c:pt>
                <c:pt idx="7">
                  <c:v>30.0</c:v>
                </c:pt>
                <c:pt idx="8">
                  <c:v>23.0</c:v>
                </c:pt>
                <c:pt idx="9">
                  <c:v>248.0</c:v>
                </c:pt>
                <c:pt idx="10">
                  <c:v>599.0</c:v>
                </c:pt>
                <c:pt idx="11">
                  <c:v>521.0</c:v>
                </c:pt>
              </c:numCache>
            </c:numRef>
          </c:val>
        </c:ser>
        <c:ser>
          <c:idx val="4"/>
          <c:order val="4"/>
          <c:tx>
            <c:strRef>
              <c:f>Sheet4!$A$7</c:f>
              <c:strCache>
                <c:ptCount val="1"/>
                <c:pt idx="0">
                  <c:v>HEAT RELATED</c:v>
                </c:pt>
              </c:strCache>
            </c:strRef>
          </c:tx>
          <c:spPr>
            <a:pattFill prst="narHorz">
              <a:fgClr>
                <a:schemeClr val="accent5"/>
              </a:fgClr>
              <a:bgClr>
                <a:schemeClr val="accent5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5"/>
              </a:innerShdw>
            </a:effectLst>
          </c:spPr>
          <c:invertIfNegative val="0"/>
          <c:dLbls>
            <c:delete val="1"/>
          </c:dLbls>
          <c:cat>
            <c:numRef>
              <c:f>Sheet4!$B$2:$M$2</c:f>
              <c:numCache>
                <c:formatCode>m/d/yy\ h:mm</c:formatCode>
                <c:ptCount val="12"/>
                <c:pt idx="0">
                  <c:v>41275.0</c:v>
                </c:pt>
                <c:pt idx="1">
                  <c:v>41306.0</c:v>
                </c:pt>
                <c:pt idx="2">
                  <c:v>41334.0</c:v>
                </c:pt>
                <c:pt idx="3">
                  <c:v>41365.0</c:v>
                </c:pt>
                <c:pt idx="4">
                  <c:v>41395.0</c:v>
                </c:pt>
                <c:pt idx="5">
                  <c:v>41426.0</c:v>
                </c:pt>
                <c:pt idx="6">
                  <c:v>41456.0</c:v>
                </c:pt>
                <c:pt idx="7">
                  <c:v>41487.0</c:v>
                </c:pt>
                <c:pt idx="8">
                  <c:v>41518.0</c:v>
                </c:pt>
                <c:pt idx="9">
                  <c:v>41548.0</c:v>
                </c:pt>
                <c:pt idx="10">
                  <c:v>41579.0</c:v>
                </c:pt>
                <c:pt idx="11">
                  <c:v>41609.0</c:v>
                </c:pt>
              </c:numCache>
            </c:numRef>
          </c:cat>
          <c:val>
            <c:numRef>
              <c:f>Sheet4!$B$7:$M$7</c:f>
              <c:numCache>
                <c:formatCode>General</c:formatCode>
                <c:ptCount val="12"/>
                <c:pt idx="0">
                  <c:v>299.0</c:v>
                </c:pt>
                <c:pt idx="1">
                  <c:v>234.0</c:v>
                </c:pt>
                <c:pt idx="2">
                  <c:v>351.0</c:v>
                </c:pt>
                <c:pt idx="3">
                  <c:v>151.0</c:v>
                </c:pt>
                <c:pt idx="4">
                  <c:v>161.0</c:v>
                </c:pt>
                <c:pt idx="5">
                  <c:v>57.0</c:v>
                </c:pt>
                <c:pt idx="6">
                  <c:v>53.0</c:v>
                </c:pt>
                <c:pt idx="7">
                  <c:v>29.0</c:v>
                </c:pt>
                <c:pt idx="8">
                  <c:v>21.0</c:v>
                </c:pt>
                <c:pt idx="9">
                  <c:v>247.0</c:v>
                </c:pt>
                <c:pt idx="10">
                  <c:v>596.0</c:v>
                </c:pt>
                <c:pt idx="11">
                  <c:v>517.0</c:v>
                </c:pt>
              </c:numCache>
            </c:numRef>
          </c:val>
        </c:ser>
        <c:ser>
          <c:idx val="5"/>
          <c:order val="5"/>
          <c:tx>
            <c:strRef>
              <c:f>Sheet4!$A$8</c:f>
              <c:strCache>
                <c:ptCount val="1"/>
                <c:pt idx="0">
                  <c:v>HEAT-PLANT</c:v>
                </c:pt>
              </c:strCache>
            </c:strRef>
          </c:tx>
          <c:spPr>
            <a:pattFill prst="narHorz">
              <a:fgClr>
                <a:schemeClr val="accent6"/>
              </a:fgClr>
              <a:bgClr>
                <a:schemeClr val="accent6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6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Sheet4!$B$2:$M$2</c:f>
              <c:numCache>
                <c:formatCode>m/d/yy\ h:mm</c:formatCode>
                <c:ptCount val="12"/>
                <c:pt idx="0">
                  <c:v>41275.0</c:v>
                </c:pt>
                <c:pt idx="1">
                  <c:v>41306.0</c:v>
                </c:pt>
                <c:pt idx="2">
                  <c:v>41334.0</c:v>
                </c:pt>
                <c:pt idx="3">
                  <c:v>41365.0</c:v>
                </c:pt>
                <c:pt idx="4">
                  <c:v>41395.0</c:v>
                </c:pt>
                <c:pt idx="5">
                  <c:v>41426.0</c:v>
                </c:pt>
                <c:pt idx="6">
                  <c:v>41456.0</c:v>
                </c:pt>
                <c:pt idx="7">
                  <c:v>41487.0</c:v>
                </c:pt>
                <c:pt idx="8">
                  <c:v>41518.0</c:v>
                </c:pt>
                <c:pt idx="9">
                  <c:v>41548.0</c:v>
                </c:pt>
                <c:pt idx="10">
                  <c:v>41579.0</c:v>
                </c:pt>
                <c:pt idx="11">
                  <c:v>41609.0</c:v>
                </c:pt>
              </c:numCache>
            </c:numRef>
          </c:cat>
          <c:val>
            <c:numRef>
              <c:f>Sheet4!$B$8:$M$8</c:f>
              <c:numCache>
                <c:formatCode>General</c:formatCode>
                <c:ptCount val="12"/>
              </c:numCache>
            </c:numRef>
          </c:val>
        </c:ser>
        <c:ser>
          <c:idx val="6"/>
          <c:order val="6"/>
          <c:tx>
            <c:strRef>
              <c:f>Sheet4!$A$9</c:f>
              <c:strCache>
                <c:ptCount val="1"/>
                <c:pt idx="0">
                  <c:v>Non-Residential Heat</c:v>
                </c:pt>
              </c:strCache>
            </c:strRef>
          </c:tx>
          <c:spPr>
            <a:pattFill prst="narHorz">
              <a:fgClr>
                <a:schemeClr val="accent1">
                  <a:lumMod val="60000"/>
                </a:schemeClr>
              </a:fgClr>
              <a:bgClr>
                <a:schemeClr val="accent1">
                  <a:lumMod val="60000"/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>
                  <a:lumMod val="60000"/>
                </a:schemeClr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Sheet4!$B$2:$M$2</c:f>
              <c:numCache>
                <c:formatCode>m/d/yy\ h:mm</c:formatCode>
                <c:ptCount val="12"/>
                <c:pt idx="0">
                  <c:v>41275.0</c:v>
                </c:pt>
                <c:pt idx="1">
                  <c:v>41306.0</c:v>
                </c:pt>
                <c:pt idx="2">
                  <c:v>41334.0</c:v>
                </c:pt>
                <c:pt idx="3">
                  <c:v>41365.0</c:v>
                </c:pt>
                <c:pt idx="4">
                  <c:v>41395.0</c:v>
                </c:pt>
                <c:pt idx="5">
                  <c:v>41426.0</c:v>
                </c:pt>
                <c:pt idx="6">
                  <c:v>41456.0</c:v>
                </c:pt>
                <c:pt idx="7">
                  <c:v>41487.0</c:v>
                </c:pt>
                <c:pt idx="8">
                  <c:v>41518.0</c:v>
                </c:pt>
                <c:pt idx="9">
                  <c:v>41548.0</c:v>
                </c:pt>
                <c:pt idx="10">
                  <c:v>41579.0</c:v>
                </c:pt>
                <c:pt idx="11">
                  <c:v>41609.0</c:v>
                </c:pt>
              </c:numCache>
            </c:numRef>
          </c:cat>
          <c:val>
            <c:numRef>
              <c:f>Sheet4!$B$9:$M$9</c:f>
              <c:numCache>
                <c:formatCode>General</c:formatCode>
                <c:ptCount val="12"/>
                <c:pt idx="0">
                  <c:v>5.0</c:v>
                </c:pt>
                <c:pt idx="2">
                  <c:v>2.0</c:v>
                </c:pt>
                <c:pt idx="4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2.0</c:v>
                </c:pt>
                <c:pt idx="9">
                  <c:v>1.0</c:v>
                </c:pt>
                <c:pt idx="10">
                  <c:v>3.0</c:v>
                </c:pt>
                <c:pt idx="11">
                  <c:v>4.0</c:v>
                </c:pt>
              </c:numCache>
            </c:numRef>
          </c:val>
        </c:ser>
        <c:ser>
          <c:idx val="7"/>
          <c:order val="7"/>
          <c:tx>
            <c:strRef>
              <c:f>Sheet4!$A$10</c:f>
              <c:strCache>
                <c:ptCount val="1"/>
                <c:pt idx="0">
                  <c:v>Inadequate or No Heat</c:v>
                </c:pt>
              </c:strCache>
            </c:strRef>
          </c:tx>
          <c:spPr>
            <a:pattFill prst="narHorz">
              <a:fgClr>
                <a:schemeClr val="accent2">
                  <a:lumMod val="60000"/>
                </a:schemeClr>
              </a:fgClr>
              <a:bgClr>
                <a:schemeClr val="accent2">
                  <a:lumMod val="60000"/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>
                  <a:lumMod val="60000"/>
                </a:schemeClr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Sheet4!$B$2:$M$2</c:f>
              <c:numCache>
                <c:formatCode>m/d/yy\ h:mm</c:formatCode>
                <c:ptCount val="12"/>
                <c:pt idx="0">
                  <c:v>41275.0</c:v>
                </c:pt>
                <c:pt idx="1">
                  <c:v>41306.0</c:v>
                </c:pt>
                <c:pt idx="2">
                  <c:v>41334.0</c:v>
                </c:pt>
                <c:pt idx="3">
                  <c:v>41365.0</c:v>
                </c:pt>
                <c:pt idx="4">
                  <c:v>41395.0</c:v>
                </c:pt>
                <c:pt idx="5">
                  <c:v>41426.0</c:v>
                </c:pt>
                <c:pt idx="6">
                  <c:v>41456.0</c:v>
                </c:pt>
                <c:pt idx="7">
                  <c:v>41487.0</c:v>
                </c:pt>
                <c:pt idx="8">
                  <c:v>41518.0</c:v>
                </c:pt>
                <c:pt idx="9">
                  <c:v>41548.0</c:v>
                </c:pt>
                <c:pt idx="10">
                  <c:v>41579.0</c:v>
                </c:pt>
                <c:pt idx="11">
                  <c:v>41609.0</c:v>
                </c:pt>
              </c:numCache>
            </c:numRef>
          </c:cat>
          <c:val>
            <c:numRef>
              <c:f>Sheet4!$B$10:$M$10</c:f>
              <c:numCache>
                <c:formatCode>General</c:formatCode>
                <c:ptCount val="12"/>
                <c:pt idx="0">
                  <c:v>7.0</c:v>
                </c:pt>
                <c:pt idx="1">
                  <c:v>6.0</c:v>
                </c:pt>
                <c:pt idx="2">
                  <c:v>4.0</c:v>
                </c:pt>
                <c:pt idx="3">
                  <c:v>1.0</c:v>
                </c:pt>
                <c:pt idx="9">
                  <c:v>2.0</c:v>
                </c:pt>
                <c:pt idx="10">
                  <c:v>12.0</c:v>
                </c:pt>
                <c:pt idx="11">
                  <c:v>2.0</c:v>
                </c:pt>
              </c:numCache>
            </c:numRef>
          </c:val>
        </c:ser>
        <c:ser>
          <c:idx val="8"/>
          <c:order val="8"/>
          <c:tx>
            <c:strRef>
              <c:f>Sheet4!$A$11</c:f>
              <c:strCache>
                <c:ptCount val="1"/>
                <c:pt idx="0">
                  <c:v>School Maintenance</c:v>
                </c:pt>
              </c:strCache>
            </c:strRef>
          </c:tx>
          <c:spPr>
            <a:pattFill prst="narHorz">
              <a:fgClr>
                <a:schemeClr val="accent3">
                  <a:lumMod val="60000"/>
                </a:schemeClr>
              </a:fgClr>
              <a:bgClr>
                <a:schemeClr val="accent3">
                  <a:lumMod val="60000"/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3">
                  <a:lumMod val="60000"/>
                </a:schemeClr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Sheet4!$B$2:$M$2</c:f>
              <c:numCache>
                <c:formatCode>m/d/yy\ h:mm</c:formatCode>
                <c:ptCount val="12"/>
                <c:pt idx="0">
                  <c:v>41275.0</c:v>
                </c:pt>
                <c:pt idx="1">
                  <c:v>41306.0</c:v>
                </c:pt>
                <c:pt idx="2">
                  <c:v>41334.0</c:v>
                </c:pt>
                <c:pt idx="3">
                  <c:v>41365.0</c:v>
                </c:pt>
                <c:pt idx="4">
                  <c:v>41395.0</c:v>
                </c:pt>
                <c:pt idx="5">
                  <c:v>41426.0</c:v>
                </c:pt>
                <c:pt idx="6">
                  <c:v>41456.0</c:v>
                </c:pt>
                <c:pt idx="7">
                  <c:v>41487.0</c:v>
                </c:pt>
                <c:pt idx="8">
                  <c:v>41518.0</c:v>
                </c:pt>
                <c:pt idx="9">
                  <c:v>41548.0</c:v>
                </c:pt>
                <c:pt idx="10">
                  <c:v>41579.0</c:v>
                </c:pt>
                <c:pt idx="11">
                  <c:v>41609.0</c:v>
                </c:pt>
              </c:numCache>
            </c:numRef>
          </c:cat>
          <c:val>
            <c:numRef>
              <c:f>Sheet4!$B$11:$M$11</c:f>
              <c:numCache>
                <c:formatCode>General</c:formatCode>
                <c:ptCount val="12"/>
                <c:pt idx="0">
                  <c:v>7.0</c:v>
                </c:pt>
                <c:pt idx="1">
                  <c:v>6.0</c:v>
                </c:pt>
                <c:pt idx="2">
                  <c:v>4.0</c:v>
                </c:pt>
                <c:pt idx="3">
                  <c:v>1.0</c:v>
                </c:pt>
                <c:pt idx="9">
                  <c:v>2.0</c:v>
                </c:pt>
                <c:pt idx="10">
                  <c:v>12.0</c:v>
                </c:pt>
                <c:pt idx="11">
                  <c:v>2.0</c:v>
                </c:pt>
              </c:numCache>
            </c:numRef>
          </c:val>
        </c:ser>
        <c:ser>
          <c:idx val="9"/>
          <c:order val="9"/>
          <c:tx>
            <c:strRef>
              <c:f>Sheet4!$A$12</c:f>
              <c:strCache>
                <c:ptCount val="1"/>
                <c:pt idx="0">
                  <c:v>Heating Problem</c:v>
                </c:pt>
              </c:strCache>
            </c:strRef>
          </c:tx>
          <c:spPr>
            <a:pattFill prst="narHorz">
              <a:fgClr>
                <a:schemeClr val="accent4">
                  <a:lumMod val="60000"/>
                </a:schemeClr>
              </a:fgClr>
              <a:bgClr>
                <a:schemeClr val="accent4">
                  <a:lumMod val="60000"/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4">
                  <a:lumMod val="60000"/>
                </a:schemeClr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Sheet4!$B$2:$M$2</c:f>
              <c:numCache>
                <c:formatCode>m/d/yy\ h:mm</c:formatCode>
                <c:ptCount val="12"/>
                <c:pt idx="0">
                  <c:v>41275.0</c:v>
                </c:pt>
                <c:pt idx="1">
                  <c:v>41306.0</c:v>
                </c:pt>
                <c:pt idx="2">
                  <c:v>41334.0</c:v>
                </c:pt>
                <c:pt idx="3">
                  <c:v>41365.0</c:v>
                </c:pt>
                <c:pt idx="4">
                  <c:v>41395.0</c:v>
                </c:pt>
                <c:pt idx="5">
                  <c:v>41426.0</c:v>
                </c:pt>
                <c:pt idx="6">
                  <c:v>41456.0</c:v>
                </c:pt>
                <c:pt idx="7">
                  <c:v>41487.0</c:v>
                </c:pt>
                <c:pt idx="8">
                  <c:v>41518.0</c:v>
                </c:pt>
                <c:pt idx="9">
                  <c:v>41548.0</c:v>
                </c:pt>
                <c:pt idx="10">
                  <c:v>41579.0</c:v>
                </c:pt>
                <c:pt idx="11">
                  <c:v>41609.0</c:v>
                </c:pt>
              </c:numCache>
            </c:numRef>
          </c:cat>
          <c:val>
            <c:numRef>
              <c:f>Sheet4!$B$12:$M$12</c:f>
              <c:numCache>
                <c:formatCode>General</c:formatCode>
                <c:ptCount val="12"/>
                <c:pt idx="0">
                  <c:v>3.0</c:v>
                </c:pt>
                <c:pt idx="1">
                  <c:v>7.0</c:v>
                </c:pt>
                <c:pt idx="2">
                  <c:v>2.0</c:v>
                </c:pt>
                <c:pt idx="3">
                  <c:v>3.0</c:v>
                </c:pt>
                <c:pt idx="4">
                  <c:v>5.0</c:v>
                </c:pt>
                <c:pt idx="5">
                  <c:v>1.0</c:v>
                </c:pt>
                <c:pt idx="7">
                  <c:v>2.0</c:v>
                </c:pt>
                <c:pt idx="8">
                  <c:v>1.0</c:v>
                </c:pt>
                <c:pt idx="9">
                  <c:v>5.0</c:v>
                </c:pt>
                <c:pt idx="11">
                  <c:v>1.0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64"/>
        <c:overlap val="-22"/>
        <c:axId val="2118520336"/>
        <c:axId val="2118540288"/>
      </c:barChart>
      <c:valAx>
        <c:axId val="2118540288"/>
        <c:scaling>
          <c:orientation val="minMax"/>
          <c:max val="1400.0"/>
        </c:scaling>
        <c:delete val="0"/>
        <c:axPos val="l"/>
        <c:majorGridlines>
          <c:spPr>
            <a:ln>
              <a:solidFill>
                <a:schemeClr val="tx1">
                  <a:lumMod val="15000"/>
                  <a:lumOff val="85000"/>
                </a:schemeClr>
              </a:solidFill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8520336"/>
        <c:crosses val="autoZero"/>
        <c:crossBetween val="between"/>
      </c:valAx>
      <c:dateAx>
        <c:axId val="2118520336"/>
        <c:scaling>
          <c:orientation val="minMax"/>
        </c:scaling>
        <c:delete val="0"/>
        <c:axPos val="b"/>
        <c:numFmt formatCode="m/d/yy\ h:mm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8540288"/>
        <c:crosses val="autoZero"/>
        <c:auto val="1"/>
        <c:lblOffset val="100"/>
        <c:baseTimeUnit val="months"/>
      </c:date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2015</a:t>
            </a:r>
            <a:r>
              <a:rPr lang="en-US" baseline="0"/>
              <a:t> CB03 HEAT/HOTWATER COMPLIANS</a:t>
            </a:r>
            <a:endParaRPr lang="en-US"/>
          </a:p>
        </c:rich>
      </c:tx>
      <c:layout>
        <c:manualLayout>
          <c:xMode val="edge"/>
          <c:yMode val="edge"/>
          <c:x val="0.204538227685568"/>
          <c:y val="0.014614228245764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1282123907173"/>
          <c:y val="0.074992292986979"/>
          <c:w val="0.888275458373459"/>
          <c:h val="0.82739295573854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Sheet2!$A$5</c:f>
              <c:strCache>
                <c:ptCount val="1"/>
                <c:pt idx="0">
                  <c:v>HEAT/HOT WATER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Sheet2!$B$4:$K$4</c:f>
              <c:numCache>
                <c:formatCode>m/d/yy\ h:mm</c:formatCode>
                <c:ptCount val="10"/>
                <c:pt idx="0">
                  <c:v>42005.0</c:v>
                </c:pt>
                <c:pt idx="1">
                  <c:v>42036.0</c:v>
                </c:pt>
                <c:pt idx="2">
                  <c:v>42064.0</c:v>
                </c:pt>
                <c:pt idx="3">
                  <c:v>42095.0</c:v>
                </c:pt>
                <c:pt idx="4">
                  <c:v>42125.0</c:v>
                </c:pt>
                <c:pt idx="5">
                  <c:v>42156.0</c:v>
                </c:pt>
                <c:pt idx="6">
                  <c:v>42186.0</c:v>
                </c:pt>
                <c:pt idx="7">
                  <c:v>42217.0</c:v>
                </c:pt>
                <c:pt idx="8">
                  <c:v>42248.0</c:v>
                </c:pt>
                <c:pt idx="9">
                  <c:v>42278.0</c:v>
                </c:pt>
              </c:numCache>
            </c:numRef>
          </c:cat>
          <c:val>
            <c:numRef>
              <c:f>Sheet2!$B$5:$K$5</c:f>
              <c:numCache>
                <c:formatCode>General</c:formatCode>
                <c:ptCount val="10"/>
                <c:pt idx="0">
                  <c:v>738.0</c:v>
                </c:pt>
                <c:pt idx="1">
                  <c:v>672.0</c:v>
                </c:pt>
                <c:pt idx="2">
                  <c:v>331.0</c:v>
                </c:pt>
                <c:pt idx="3">
                  <c:v>301.0</c:v>
                </c:pt>
                <c:pt idx="4">
                  <c:v>176.0</c:v>
                </c:pt>
                <c:pt idx="5">
                  <c:v>63.0</c:v>
                </c:pt>
                <c:pt idx="6">
                  <c:v>62.0</c:v>
                </c:pt>
                <c:pt idx="7">
                  <c:v>50.0</c:v>
                </c:pt>
                <c:pt idx="8">
                  <c:v>48.0</c:v>
                </c:pt>
                <c:pt idx="9">
                  <c:v>516.0</c:v>
                </c:pt>
              </c:numCache>
            </c:numRef>
          </c:val>
        </c:ser>
        <c:ser>
          <c:idx val="1"/>
          <c:order val="1"/>
          <c:tx>
            <c:strRef>
              <c:f>Sheet2!$A$6</c:f>
              <c:strCache>
                <c:ptCount val="1"/>
                <c:pt idx="0">
                  <c:v>APARTMENT ONLY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Sheet2!$B$4:$K$4</c:f>
              <c:numCache>
                <c:formatCode>m/d/yy\ h:mm</c:formatCode>
                <c:ptCount val="10"/>
                <c:pt idx="0">
                  <c:v>42005.0</c:v>
                </c:pt>
                <c:pt idx="1">
                  <c:v>42036.0</c:v>
                </c:pt>
                <c:pt idx="2">
                  <c:v>42064.0</c:v>
                </c:pt>
                <c:pt idx="3">
                  <c:v>42095.0</c:v>
                </c:pt>
                <c:pt idx="4">
                  <c:v>42125.0</c:v>
                </c:pt>
                <c:pt idx="5">
                  <c:v>42156.0</c:v>
                </c:pt>
                <c:pt idx="6">
                  <c:v>42186.0</c:v>
                </c:pt>
                <c:pt idx="7">
                  <c:v>42217.0</c:v>
                </c:pt>
                <c:pt idx="8">
                  <c:v>42248.0</c:v>
                </c:pt>
                <c:pt idx="9">
                  <c:v>42278.0</c:v>
                </c:pt>
              </c:numCache>
            </c:numRef>
          </c:cat>
          <c:val>
            <c:numRef>
              <c:f>Sheet2!$B$6:$K$6</c:f>
              <c:numCache>
                <c:formatCode>General</c:formatCode>
                <c:ptCount val="10"/>
                <c:pt idx="0">
                  <c:v>264.0</c:v>
                </c:pt>
                <c:pt idx="1">
                  <c:v>235.0</c:v>
                </c:pt>
                <c:pt idx="2">
                  <c:v>77.0</c:v>
                </c:pt>
                <c:pt idx="3">
                  <c:v>50.0</c:v>
                </c:pt>
                <c:pt idx="4">
                  <c:v>41.0</c:v>
                </c:pt>
                <c:pt idx="5">
                  <c:v>14.0</c:v>
                </c:pt>
                <c:pt idx="6">
                  <c:v>15.0</c:v>
                </c:pt>
                <c:pt idx="7">
                  <c:v>12.0</c:v>
                </c:pt>
                <c:pt idx="8">
                  <c:v>13.0</c:v>
                </c:pt>
                <c:pt idx="9">
                  <c:v>99.0</c:v>
                </c:pt>
              </c:numCache>
            </c:numRef>
          </c:val>
        </c:ser>
        <c:ser>
          <c:idx val="2"/>
          <c:order val="2"/>
          <c:tx>
            <c:strRef>
              <c:f>Sheet2!$A$7</c:f>
              <c:strCache>
                <c:ptCount val="1"/>
                <c:pt idx="0">
                  <c:v>ENTIRE BUILDING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Sheet2!$B$4:$K$4</c:f>
              <c:numCache>
                <c:formatCode>m/d/yy\ h:mm</c:formatCode>
                <c:ptCount val="10"/>
                <c:pt idx="0">
                  <c:v>42005.0</c:v>
                </c:pt>
                <c:pt idx="1">
                  <c:v>42036.0</c:v>
                </c:pt>
                <c:pt idx="2">
                  <c:v>42064.0</c:v>
                </c:pt>
                <c:pt idx="3">
                  <c:v>42095.0</c:v>
                </c:pt>
                <c:pt idx="4">
                  <c:v>42125.0</c:v>
                </c:pt>
                <c:pt idx="5">
                  <c:v>42156.0</c:v>
                </c:pt>
                <c:pt idx="6">
                  <c:v>42186.0</c:v>
                </c:pt>
                <c:pt idx="7">
                  <c:v>42217.0</c:v>
                </c:pt>
                <c:pt idx="8">
                  <c:v>42248.0</c:v>
                </c:pt>
                <c:pt idx="9">
                  <c:v>42278.0</c:v>
                </c:pt>
              </c:numCache>
            </c:numRef>
          </c:cat>
          <c:val>
            <c:numRef>
              <c:f>Sheet2!$B$7:$K$7</c:f>
              <c:numCache>
                <c:formatCode>General</c:formatCode>
                <c:ptCount val="10"/>
                <c:pt idx="0">
                  <c:v>474.0</c:v>
                </c:pt>
                <c:pt idx="1">
                  <c:v>437.0</c:v>
                </c:pt>
                <c:pt idx="2">
                  <c:v>254.0</c:v>
                </c:pt>
                <c:pt idx="3">
                  <c:v>251.0</c:v>
                </c:pt>
                <c:pt idx="4">
                  <c:v>135.0</c:v>
                </c:pt>
                <c:pt idx="5">
                  <c:v>49.0</c:v>
                </c:pt>
                <c:pt idx="6">
                  <c:v>47.0</c:v>
                </c:pt>
                <c:pt idx="7">
                  <c:v>38.0</c:v>
                </c:pt>
                <c:pt idx="8">
                  <c:v>35.0</c:v>
                </c:pt>
                <c:pt idx="9">
                  <c:v>417.0</c:v>
                </c:pt>
              </c:numCache>
            </c:numRef>
          </c:val>
        </c:ser>
        <c:ser>
          <c:idx val="3"/>
          <c:order val="3"/>
          <c:tx>
            <c:strRef>
              <c:f>Sheet2!$A$8</c:f>
              <c:strCache>
                <c:ptCount val="1"/>
                <c:pt idx="0">
                  <c:v>HEATING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Sheet2!$B$4:$K$4</c:f>
              <c:numCache>
                <c:formatCode>m/d/yy\ h:mm</c:formatCode>
                <c:ptCount val="10"/>
                <c:pt idx="0">
                  <c:v>42005.0</c:v>
                </c:pt>
                <c:pt idx="1">
                  <c:v>42036.0</c:v>
                </c:pt>
                <c:pt idx="2">
                  <c:v>42064.0</c:v>
                </c:pt>
                <c:pt idx="3">
                  <c:v>42095.0</c:v>
                </c:pt>
                <c:pt idx="4">
                  <c:v>42125.0</c:v>
                </c:pt>
                <c:pt idx="5">
                  <c:v>42156.0</c:v>
                </c:pt>
                <c:pt idx="6">
                  <c:v>42186.0</c:v>
                </c:pt>
                <c:pt idx="7">
                  <c:v>42217.0</c:v>
                </c:pt>
                <c:pt idx="8">
                  <c:v>42248.0</c:v>
                </c:pt>
                <c:pt idx="9">
                  <c:v>42278.0</c:v>
                </c:pt>
              </c:numCache>
            </c:numRef>
          </c:cat>
          <c:val>
            <c:numRef>
              <c:f>Sheet2!$B$8:$K$8</c:f>
              <c:numCache>
                <c:formatCode>General</c:formatCode>
                <c:ptCount val="10"/>
              </c:numCache>
            </c:numRef>
          </c:val>
        </c:ser>
        <c:ser>
          <c:idx val="4"/>
          <c:order val="4"/>
          <c:tx>
            <c:strRef>
              <c:f>Sheet2!$A$9</c:f>
              <c:strCache>
                <c:ptCount val="1"/>
                <c:pt idx="0">
                  <c:v>HEAT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Sheet2!$B$4:$K$4</c:f>
              <c:numCache>
                <c:formatCode>m/d/yy\ h:mm</c:formatCode>
                <c:ptCount val="10"/>
                <c:pt idx="0">
                  <c:v>42005.0</c:v>
                </c:pt>
                <c:pt idx="1">
                  <c:v>42036.0</c:v>
                </c:pt>
                <c:pt idx="2">
                  <c:v>42064.0</c:v>
                </c:pt>
                <c:pt idx="3">
                  <c:v>42095.0</c:v>
                </c:pt>
                <c:pt idx="4">
                  <c:v>42125.0</c:v>
                </c:pt>
                <c:pt idx="5">
                  <c:v>42156.0</c:v>
                </c:pt>
                <c:pt idx="6">
                  <c:v>42186.0</c:v>
                </c:pt>
                <c:pt idx="7">
                  <c:v>42217.0</c:v>
                </c:pt>
                <c:pt idx="8">
                  <c:v>42248.0</c:v>
                </c:pt>
                <c:pt idx="9">
                  <c:v>42278.0</c:v>
                </c:pt>
              </c:numCache>
            </c:numRef>
          </c:cat>
          <c:val>
            <c:numRef>
              <c:f>Sheet2!$B$9:$K$9</c:f>
              <c:numCache>
                <c:formatCode>General</c:formatCode>
                <c:ptCount val="10"/>
              </c:numCache>
            </c:numRef>
          </c:val>
        </c:ser>
        <c:ser>
          <c:idx val="5"/>
          <c:order val="5"/>
          <c:tx>
            <c:strRef>
              <c:f>Sheet2!$A$10</c:f>
              <c:strCache>
                <c:ptCount val="1"/>
                <c:pt idx="0">
                  <c:v>HEAT RELATED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Sheet2!$B$4:$K$4</c:f>
              <c:numCache>
                <c:formatCode>m/d/yy\ h:mm</c:formatCode>
                <c:ptCount val="10"/>
                <c:pt idx="0">
                  <c:v>42005.0</c:v>
                </c:pt>
                <c:pt idx="1">
                  <c:v>42036.0</c:v>
                </c:pt>
                <c:pt idx="2">
                  <c:v>42064.0</c:v>
                </c:pt>
                <c:pt idx="3">
                  <c:v>42095.0</c:v>
                </c:pt>
                <c:pt idx="4">
                  <c:v>42125.0</c:v>
                </c:pt>
                <c:pt idx="5">
                  <c:v>42156.0</c:v>
                </c:pt>
                <c:pt idx="6">
                  <c:v>42186.0</c:v>
                </c:pt>
                <c:pt idx="7">
                  <c:v>42217.0</c:v>
                </c:pt>
                <c:pt idx="8">
                  <c:v>42248.0</c:v>
                </c:pt>
                <c:pt idx="9">
                  <c:v>42278.0</c:v>
                </c:pt>
              </c:numCache>
            </c:numRef>
          </c:cat>
          <c:val>
            <c:numRef>
              <c:f>Sheet2!$B$10:$K$10</c:f>
              <c:numCache>
                <c:formatCode>General</c:formatCode>
                <c:ptCount val="10"/>
              </c:numCache>
            </c:numRef>
          </c:val>
        </c:ser>
        <c:ser>
          <c:idx val="6"/>
          <c:order val="6"/>
          <c:tx>
            <c:strRef>
              <c:f>Sheet2!$A$11</c:f>
              <c:strCache>
                <c:ptCount val="1"/>
                <c:pt idx="0">
                  <c:v>HEAT-PLANT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Sheet2!$B$4:$K$4</c:f>
              <c:numCache>
                <c:formatCode>m/d/yy\ h:mm</c:formatCode>
                <c:ptCount val="10"/>
                <c:pt idx="0">
                  <c:v>42005.0</c:v>
                </c:pt>
                <c:pt idx="1">
                  <c:v>42036.0</c:v>
                </c:pt>
                <c:pt idx="2">
                  <c:v>42064.0</c:v>
                </c:pt>
                <c:pt idx="3">
                  <c:v>42095.0</c:v>
                </c:pt>
                <c:pt idx="4">
                  <c:v>42125.0</c:v>
                </c:pt>
                <c:pt idx="5">
                  <c:v>42156.0</c:v>
                </c:pt>
                <c:pt idx="6">
                  <c:v>42186.0</c:v>
                </c:pt>
                <c:pt idx="7">
                  <c:v>42217.0</c:v>
                </c:pt>
                <c:pt idx="8">
                  <c:v>42248.0</c:v>
                </c:pt>
                <c:pt idx="9">
                  <c:v>42278.0</c:v>
                </c:pt>
              </c:numCache>
            </c:numRef>
          </c:cat>
          <c:val>
            <c:numRef>
              <c:f>Sheet2!$B$11:$K$11</c:f>
              <c:numCache>
                <c:formatCode>General</c:formatCode>
                <c:ptCount val="10"/>
              </c:numCache>
            </c:numRef>
          </c:val>
        </c:ser>
        <c:ser>
          <c:idx val="7"/>
          <c:order val="7"/>
          <c:tx>
            <c:strRef>
              <c:f>Sheet2!$A$12</c:f>
              <c:strCache>
                <c:ptCount val="1"/>
                <c:pt idx="0">
                  <c:v>Non-Residential Heat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Sheet2!$B$4:$K$4</c:f>
              <c:numCache>
                <c:formatCode>m/d/yy\ h:mm</c:formatCode>
                <c:ptCount val="10"/>
                <c:pt idx="0">
                  <c:v>42005.0</c:v>
                </c:pt>
                <c:pt idx="1">
                  <c:v>42036.0</c:v>
                </c:pt>
                <c:pt idx="2">
                  <c:v>42064.0</c:v>
                </c:pt>
                <c:pt idx="3">
                  <c:v>42095.0</c:v>
                </c:pt>
                <c:pt idx="4">
                  <c:v>42125.0</c:v>
                </c:pt>
                <c:pt idx="5">
                  <c:v>42156.0</c:v>
                </c:pt>
                <c:pt idx="6">
                  <c:v>42186.0</c:v>
                </c:pt>
                <c:pt idx="7">
                  <c:v>42217.0</c:v>
                </c:pt>
                <c:pt idx="8">
                  <c:v>42248.0</c:v>
                </c:pt>
                <c:pt idx="9">
                  <c:v>42278.0</c:v>
                </c:pt>
              </c:numCache>
            </c:numRef>
          </c:cat>
          <c:val>
            <c:numRef>
              <c:f>Sheet2!$B$12:$K$12</c:f>
              <c:numCache>
                <c:formatCode>General</c:formatCode>
                <c:ptCount val="10"/>
                <c:pt idx="0">
                  <c:v>12.0</c:v>
                </c:pt>
                <c:pt idx="1">
                  <c:v>6.0</c:v>
                </c:pt>
                <c:pt idx="2">
                  <c:v>3.0</c:v>
                </c:pt>
                <c:pt idx="9">
                  <c:v>1.0</c:v>
                </c:pt>
              </c:numCache>
            </c:numRef>
          </c:val>
        </c:ser>
        <c:ser>
          <c:idx val="8"/>
          <c:order val="8"/>
          <c:tx>
            <c:strRef>
              <c:f>Sheet2!$A$13</c:f>
              <c:strCache>
                <c:ptCount val="1"/>
                <c:pt idx="0">
                  <c:v>Inadequate or No Heat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Sheet2!$B$4:$K$4</c:f>
              <c:numCache>
                <c:formatCode>m/d/yy\ h:mm</c:formatCode>
                <c:ptCount val="10"/>
                <c:pt idx="0">
                  <c:v>42005.0</c:v>
                </c:pt>
                <c:pt idx="1">
                  <c:v>42036.0</c:v>
                </c:pt>
                <c:pt idx="2">
                  <c:v>42064.0</c:v>
                </c:pt>
                <c:pt idx="3">
                  <c:v>42095.0</c:v>
                </c:pt>
                <c:pt idx="4">
                  <c:v>42125.0</c:v>
                </c:pt>
                <c:pt idx="5">
                  <c:v>42156.0</c:v>
                </c:pt>
                <c:pt idx="6">
                  <c:v>42186.0</c:v>
                </c:pt>
                <c:pt idx="7">
                  <c:v>42217.0</c:v>
                </c:pt>
                <c:pt idx="8">
                  <c:v>42248.0</c:v>
                </c:pt>
                <c:pt idx="9">
                  <c:v>42278.0</c:v>
                </c:pt>
              </c:numCache>
            </c:numRef>
          </c:cat>
          <c:val>
            <c:numRef>
              <c:f>Sheet2!$B$13:$K$13</c:f>
              <c:numCache>
                <c:formatCode>General</c:formatCode>
                <c:ptCount val="10"/>
                <c:pt idx="0">
                  <c:v>12.0</c:v>
                </c:pt>
                <c:pt idx="1">
                  <c:v>6.0</c:v>
                </c:pt>
                <c:pt idx="2">
                  <c:v>3.0</c:v>
                </c:pt>
                <c:pt idx="9">
                  <c:v>1.0</c:v>
                </c:pt>
              </c:numCache>
            </c:numRef>
          </c:val>
        </c:ser>
        <c:ser>
          <c:idx val="9"/>
          <c:order val="9"/>
          <c:tx>
            <c:strRef>
              <c:f>Sheet2!$A$14</c:f>
              <c:strCache>
                <c:ptCount val="1"/>
                <c:pt idx="0">
                  <c:v>School Maintenance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Sheet2!$B$4:$K$4</c:f>
              <c:numCache>
                <c:formatCode>m/d/yy\ h:mm</c:formatCode>
                <c:ptCount val="10"/>
                <c:pt idx="0">
                  <c:v>42005.0</c:v>
                </c:pt>
                <c:pt idx="1">
                  <c:v>42036.0</c:v>
                </c:pt>
                <c:pt idx="2">
                  <c:v>42064.0</c:v>
                </c:pt>
                <c:pt idx="3">
                  <c:v>42095.0</c:v>
                </c:pt>
                <c:pt idx="4">
                  <c:v>42125.0</c:v>
                </c:pt>
                <c:pt idx="5">
                  <c:v>42156.0</c:v>
                </c:pt>
                <c:pt idx="6">
                  <c:v>42186.0</c:v>
                </c:pt>
                <c:pt idx="7">
                  <c:v>42217.0</c:v>
                </c:pt>
                <c:pt idx="8">
                  <c:v>42248.0</c:v>
                </c:pt>
                <c:pt idx="9">
                  <c:v>42278.0</c:v>
                </c:pt>
              </c:numCache>
            </c:numRef>
          </c:cat>
          <c:val>
            <c:numRef>
              <c:f>Sheet2!$B$14:$K$14</c:f>
              <c:numCache>
                <c:formatCode>General</c:formatCode>
                <c:ptCount val="10"/>
                <c:pt idx="0">
                  <c:v>1.0</c:v>
                </c:pt>
                <c:pt idx="1">
                  <c:v>8.0</c:v>
                </c:pt>
                <c:pt idx="2">
                  <c:v>6.0</c:v>
                </c:pt>
                <c:pt idx="4">
                  <c:v>4.0</c:v>
                </c:pt>
                <c:pt idx="5">
                  <c:v>3.0</c:v>
                </c:pt>
                <c:pt idx="6">
                  <c:v>2.0</c:v>
                </c:pt>
                <c:pt idx="7">
                  <c:v>1.0</c:v>
                </c:pt>
                <c:pt idx="8">
                  <c:v>4.0</c:v>
                </c:pt>
                <c:pt idx="9">
                  <c:v>1.0</c:v>
                </c:pt>
              </c:numCache>
            </c:numRef>
          </c:val>
        </c:ser>
        <c:ser>
          <c:idx val="10"/>
          <c:order val="10"/>
          <c:tx>
            <c:strRef>
              <c:f>Sheet2!$A$15</c:f>
              <c:strCache>
                <c:ptCount val="1"/>
                <c:pt idx="0">
                  <c:v>Heating Problem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Sheet2!$B$4:$K$4</c:f>
              <c:numCache>
                <c:formatCode>m/d/yy\ h:mm</c:formatCode>
                <c:ptCount val="10"/>
                <c:pt idx="0">
                  <c:v>42005.0</c:v>
                </c:pt>
                <c:pt idx="1">
                  <c:v>42036.0</c:v>
                </c:pt>
                <c:pt idx="2">
                  <c:v>42064.0</c:v>
                </c:pt>
                <c:pt idx="3">
                  <c:v>42095.0</c:v>
                </c:pt>
                <c:pt idx="4">
                  <c:v>42125.0</c:v>
                </c:pt>
                <c:pt idx="5">
                  <c:v>42156.0</c:v>
                </c:pt>
                <c:pt idx="6">
                  <c:v>42186.0</c:v>
                </c:pt>
                <c:pt idx="7">
                  <c:v>42217.0</c:v>
                </c:pt>
                <c:pt idx="8">
                  <c:v>42248.0</c:v>
                </c:pt>
                <c:pt idx="9">
                  <c:v>42278.0</c:v>
                </c:pt>
              </c:numCache>
            </c:numRef>
          </c:cat>
          <c:val>
            <c:numRef>
              <c:f>Sheet2!$B$15:$K$15</c:f>
              <c:numCache>
                <c:formatCode>General</c:formatCode>
                <c:ptCount val="10"/>
                <c:pt idx="1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18290672"/>
        <c:axId val="2118284848"/>
      </c:barChart>
      <c:dateAx>
        <c:axId val="2118290672"/>
        <c:scaling>
          <c:orientation val="minMax"/>
        </c:scaling>
        <c:delete val="0"/>
        <c:axPos val="b"/>
        <c:numFmt formatCode="m/d/yy\ h:mm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8284848"/>
        <c:crosses val="autoZero"/>
        <c:auto val="1"/>
        <c:lblOffset val="100"/>
        <c:baseTimeUnit val="months"/>
      </c:dateAx>
      <c:valAx>
        <c:axId val="2118284848"/>
        <c:scaling>
          <c:orientation val="minMax"/>
          <c:max val="140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8290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99185029928813"/>
          <c:y val="0.0912488188976378"/>
          <c:w val="0.673572197360222"/>
          <c:h val="0.18375118110236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2014 </a:t>
            </a:r>
            <a:r>
              <a:rPr lang="en-US" dirty="0"/>
              <a:t>CB03 HEATING/HOT</a:t>
            </a:r>
            <a:r>
              <a:rPr lang="en-US" baseline="0" dirty="0"/>
              <a:t> WATER COMPLIANS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670029271009934"/>
          <c:y val="0.0920654709827938"/>
          <c:w val="0.867100547616733"/>
          <c:h val="0.85296558763487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Sheet1!$A$5</c:f>
              <c:strCache>
                <c:ptCount val="1"/>
                <c:pt idx="0">
                  <c:v>HEAT/HOT WATER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Sheet1!$B$3:$M$4</c:f>
              <c:strCache>
                <c:ptCount val="12"/>
                <c:pt idx="0">
                  <c:v>1/1/14 0:00</c:v>
                </c:pt>
                <c:pt idx="1">
                  <c:v>2/1/14 0:00</c:v>
                </c:pt>
                <c:pt idx="2">
                  <c:v>3/1/14 0:00</c:v>
                </c:pt>
                <c:pt idx="3">
                  <c:v>4/1/14 0:00</c:v>
                </c:pt>
                <c:pt idx="4">
                  <c:v>5/1/14 0:00</c:v>
                </c:pt>
                <c:pt idx="5">
                  <c:v>6/1/14 0:00</c:v>
                </c:pt>
                <c:pt idx="6">
                  <c:v>7/1/14 0:00</c:v>
                </c:pt>
                <c:pt idx="7">
                  <c:v>8/1/14 0:00</c:v>
                </c:pt>
                <c:pt idx="8">
                  <c:v>9/1/14 0:00</c:v>
                </c:pt>
                <c:pt idx="9">
                  <c:v>10/1/14 0:00</c:v>
                </c:pt>
                <c:pt idx="10">
                  <c:v>11/1/14 0:00</c:v>
                </c:pt>
                <c:pt idx="11">
                  <c:v>12/1/14 0:00</c:v>
                </c:pt>
              </c:strCache>
            </c:strRef>
          </c:cat>
          <c:val>
            <c:numRef>
              <c:f>Sheet1!$B$5:$M$5</c:f>
              <c:numCache>
                <c:formatCode>General</c:formatCode>
                <c:ptCount val="12"/>
                <c:pt idx="2">
                  <c:v>208.0</c:v>
                </c:pt>
                <c:pt idx="3">
                  <c:v>219.0</c:v>
                </c:pt>
                <c:pt idx="4">
                  <c:v>75.0</c:v>
                </c:pt>
                <c:pt idx="5">
                  <c:v>48.0</c:v>
                </c:pt>
                <c:pt idx="6">
                  <c:v>32.0</c:v>
                </c:pt>
                <c:pt idx="7">
                  <c:v>19.0</c:v>
                </c:pt>
                <c:pt idx="8">
                  <c:v>25.0</c:v>
                </c:pt>
                <c:pt idx="9">
                  <c:v>278.0</c:v>
                </c:pt>
                <c:pt idx="10">
                  <c:v>658.0</c:v>
                </c:pt>
                <c:pt idx="11">
                  <c:v>447.0</c:v>
                </c:pt>
              </c:numCache>
            </c:numRef>
          </c:val>
        </c:ser>
        <c:ser>
          <c:idx val="1"/>
          <c:order val="1"/>
          <c:tx>
            <c:strRef>
              <c:f>Sheet1!$A$6</c:f>
              <c:strCache>
                <c:ptCount val="1"/>
                <c:pt idx="0">
                  <c:v>APARTMENT ONLY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Sheet1!$B$3:$M$4</c:f>
              <c:strCache>
                <c:ptCount val="12"/>
                <c:pt idx="0">
                  <c:v>1/1/14 0:00</c:v>
                </c:pt>
                <c:pt idx="1">
                  <c:v>2/1/14 0:00</c:v>
                </c:pt>
                <c:pt idx="2">
                  <c:v>3/1/14 0:00</c:v>
                </c:pt>
                <c:pt idx="3">
                  <c:v>4/1/14 0:00</c:v>
                </c:pt>
                <c:pt idx="4">
                  <c:v>5/1/14 0:00</c:v>
                </c:pt>
                <c:pt idx="5">
                  <c:v>6/1/14 0:00</c:v>
                </c:pt>
                <c:pt idx="6">
                  <c:v>7/1/14 0:00</c:v>
                </c:pt>
                <c:pt idx="7">
                  <c:v>8/1/14 0:00</c:v>
                </c:pt>
                <c:pt idx="8">
                  <c:v>9/1/14 0:00</c:v>
                </c:pt>
                <c:pt idx="9">
                  <c:v>10/1/14 0:00</c:v>
                </c:pt>
                <c:pt idx="10">
                  <c:v>11/1/14 0:00</c:v>
                </c:pt>
                <c:pt idx="11">
                  <c:v>12/1/14 0:00</c:v>
                </c:pt>
              </c:strCache>
            </c:strRef>
          </c:cat>
          <c:val>
            <c:numRef>
              <c:f>Sheet1!$B$6:$M$6</c:f>
              <c:numCache>
                <c:formatCode>General</c:formatCode>
                <c:ptCount val="12"/>
                <c:pt idx="2">
                  <c:v>65.0</c:v>
                </c:pt>
                <c:pt idx="3">
                  <c:v>51.0</c:v>
                </c:pt>
                <c:pt idx="4">
                  <c:v>20.0</c:v>
                </c:pt>
                <c:pt idx="5">
                  <c:v>22.0</c:v>
                </c:pt>
                <c:pt idx="6">
                  <c:v>9.0</c:v>
                </c:pt>
                <c:pt idx="7">
                  <c:v>5.0</c:v>
                </c:pt>
                <c:pt idx="8">
                  <c:v>8.0</c:v>
                </c:pt>
                <c:pt idx="9">
                  <c:v>84.0</c:v>
                </c:pt>
                <c:pt idx="10">
                  <c:v>171.0</c:v>
                </c:pt>
                <c:pt idx="11">
                  <c:v>165.0</c:v>
                </c:pt>
              </c:numCache>
            </c:numRef>
          </c:val>
        </c:ser>
        <c:ser>
          <c:idx val="2"/>
          <c:order val="2"/>
          <c:tx>
            <c:strRef>
              <c:f>Sheet1!$A$7</c:f>
              <c:strCache>
                <c:ptCount val="1"/>
                <c:pt idx="0">
                  <c:v>ENTIRE BUILDING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Sheet1!$B$3:$M$4</c:f>
              <c:strCache>
                <c:ptCount val="12"/>
                <c:pt idx="0">
                  <c:v>1/1/14 0:00</c:v>
                </c:pt>
                <c:pt idx="1">
                  <c:v>2/1/14 0:00</c:v>
                </c:pt>
                <c:pt idx="2">
                  <c:v>3/1/14 0:00</c:v>
                </c:pt>
                <c:pt idx="3">
                  <c:v>4/1/14 0:00</c:v>
                </c:pt>
                <c:pt idx="4">
                  <c:v>5/1/14 0:00</c:v>
                </c:pt>
                <c:pt idx="5">
                  <c:v>6/1/14 0:00</c:v>
                </c:pt>
                <c:pt idx="6">
                  <c:v>7/1/14 0:00</c:v>
                </c:pt>
                <c:pt idx="7">
                  <c:v>8/1/14 0:00</c:v>
                </c:pt>
                <c:pt idx="8">
                  <c:v>9/1/14 0:00</c:v>
                </c:pt>
                <c:pt idx="9">
                  <c:v>10/1/14 0:00</c:v>
                </c:pt>
                <c:pt idx="10">
                  <c:v>11/1/14 0:00</c:v>
                </c:pt>
                <c:pt idx="11">
                  <c:v>12/1/14 0:00</c:v>
                </c:pt>
              </c:strCache>
            </c:strRef>
          </c:cat>
          <c:val>
            <c:numRef>
              <c:f>Sheet1!$B$7:$M$7</c:f>
              <c:numCache>
                <c:formatCode>General</c:formatCode>
                <c:ptCount val="12"/>
                <c:pt idx="2">
                  <c:v>143.0</c:v>
                </c:pt>
                <c:pt idx="3">
                  <c:v>168.0</c:v>
                </c:pt>
                <c:pt idx="4">
                  <c:v>55.0</c:v>
                </c:pt>
                <c:pt idx="5">
                  <c:v>26.0</c:v>
                </c:pt>
                <c:pt idx="6">
                  <c:v>23.0</c:v>
                </c:pt>
                <c:pt idx="7">
                  <c:v>14.0</c:v>
                </c:pt>
                <c:pt idx="8">
                  <c:v>17.0</c:v>
                </c:pt>
                <c:pt idx="9">
                  <c:v>194.0</c:v>
                </c:pt>
                <c:pt idx="10">
                  <c:v>487.0</c:v>
                </c:pt>
                <c:pt idx="11">
                  <c:v>282.0</c:v>
                </c:pt>
              </c:numCache>
            </c:numRef>
          </c:val>
        </c:ser>
        <c:ser>
          <c:idx val="3"/>
          <c:order val="3"/>
          <c:tx>
            <c:strRef>
              <c:f>Sheet1!$A$8</c:f>
              <c:strCache>
                <c:ptCount val="1"/>
                <c:pt idx="0">
                  <c:v>HEATING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Sheet1!$B$3:$M$4</c:f>
              <c:strCache>
                <c:ptCount val="12"/>
                <c:pt idx="0">
                  <c:v>1/1/14 0:00</c:v>
                </c:pt>
                <c:pt idx="1">
                  <c:v>2/1/14 0:00</c:v>
                </c:pt>
                <c:pt idx="2">
                  <c:v>3/1/14 0:00</c:v>
                </c:pt>
                <c:pt idx="3">
                  <c:v>4/1/14 0:00</c:v>
                </c:pt>
                <c:pt idx="4">
                  <c:v>5/1/14 0:00</c:v>
                </c:pt>
                <c:pt idx="5">
                  <c:v>6/1/14 0:00</c:v>
                </c:pt>
                <c:pt idx="6">
                  <c:v>7/1/14 0:00</c:v>
                </c:pt>
                <c:pt idx="7">
                  <c:v>8/1/14 0:00</c:v>
                </c:pt>
                <c:pt idx="8">
                  <c:v>9/1/14 0:00</c:v>
                </c:pt>
                <c:pt idx="9">
                  <c:v>10/1/14 0:00</c:v>
                </c:pt>
                <c:pt idx="10">
                  <c:v>11/1/14 0:00</c:v>
                </c:pt>
                <c:pt idx="11">
                  <c:v>12/1/14 0:00</c:v>
                </c:pt>
              </c:strCache>
            </c:strRef>
          </c:cat>
          <c:val>
            <c:numRef>
              <c:f>Sheet1!$B$8:$M$8</c:f>
              <c:numCache>
                <c:formatCode>General</c:formatCode>
                <c:ptCount val="12"/>
                <c:pt idx="0">
                  <c:v>662.0</c:v>
                </c:pt>
                <c:pt idx="1">
                  <c:v>357.0</c:v>
                </c:pt>
                <c:pt idx="2">
                  <c:v>39.0</c:v>
                </c:pt>
              </c:numCache>
            </c:numRef>
          </c:val>
        </c:ser>
        <c:ser>
          <c:idx val="4"/>
          <c:order val="4"/>
          <c:tx>
            <c:strRef>
              <c:f>Sheet1!$A$9</c:f>
              <c:strCache>
                <c:ptCount val="1"/>
                <c:pt idx="0">
                  <c:v>HEAT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Sheet1!$B$3:$M$4</c:f>
              <c:strCache>
                <c:ptCount val="12"/>
                <c:pt idx="0">
                  <c:v>1/1/14 0:00</c:v>
                </c:pt>
                <c:pt idx="1">
                  <c:v>2/1/14 0:00</c:v>
                </c:pt>
                <c:pt idx="2">
                  <c:v>3/1/14 0:00</c:v>
                </c:pt>
                <c:pt idx="3">
                  <c:v>4/1/14 0:00</c:v>
                </c:pt>
                <c:pt idx="4">
                  <c:v>5/1/14 0:00</c:v>
                </c:pt>
                <c:pt idx="5">
                  <c:v>6/1/14 0:00</c:v>
                </c:pt>
                <c:pt idx="6">
                  <c:v>7/1/14 0:00</c:v>
                </c:pt>
                <c:pt idx="7">
                  <c:v>8/1/14 0:00</c:v>
                </c:pt>
                <c:pt idx="8">
                  <c:v>9/1/14 0:00</c:v>
                </c:pt>
                <c:pt idx="9">
                  <c:v>10/1/14 0:00</c:v>
                </c:pt>
                <c:pt idx="10">
                  <c:v>11/1/14 0:00</c:v>
                </c:pt>
                <c:pt idx="11">
                  <c:v>12/1/14 0:00</c:v>
                </c:pt>
              </c:strCache>
            </c:strRef>
          </c:cat>
          <c:val>
            <c:numRef>
              <c:f>Sheet1!$B$9:$M$9</c:f>
              <c:numCache>
                <c:formatCode>General</c:formatCode>
                <c:ptCount val="12"/>
                <c:pt idx="0">
                  <c:v>662.0</c:v>
                </c:pt>
                <c:pt idx="1">
                  <c:v>355.0</c:v>
                </c:pt>
                <c:pt idx="2">
                  <c:v>12.0</c:v>
                </c:pt>
              </c:numCache>
            </c:numRef>
          </c:val>
        </c:ser>
        <c:ser>
          <c:idx val="5"/>
          <c:order val="5"/>
          <c:tx>
            <c:strRef>
              <c:f>Sheet1!$A$10</c:f>
              <c:strCache>
                <c:ptCount val="1"/>
                <c:pt idx="0">
                  <c:v>HEAT RELATED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Sheet1!$B$3:$M$4</c:f>
              <c:strCache>
                <c:ptCount val="12"/>
                <c:pt idx="0">
                  <c:v>1/1/14 0:00</c:v>
                </c:pt>
                <c:pt idx="1">
                  <c:v>2/1/14 0:00</c:v>
                </c:pt>
                <c:pt idx="2">
                  <c:v>3/1/14 0:00</c:v>
                </c:pt>
                <c:pt idx="3">
                  <c:v>4/1/14 0:00</c:v>
                </c:pt>
                <c:pt idx="4">
                  <c:v>5/1/14 0:00</c:v>
                </c:pt>
                <c:pt idx="5">
                  <c:v>6/1/14 0:00</c:v>
                </c:pt>
                <c:pt idx="6">
                  <c:v>7/1/14 0:00</c:v>
                </c:pt>
                <c:pt idx="7">
                  <c:v>8/1/14 0:00</c:v>
                </c:pt>
                <c:pt idx="8">
                  <c:v>9/1/14 0:00</c:v>
                </c:pt>
                <c:pt idx="9">
                  <c:v>10/1/14 0:00</c:v>
                </c:pt>
                <c:pt idx="10">
                  <c:v>11/1/14 0:00</c:v>
                </c:pt>
                <c:pt idx="11">
                  <c:v>12/1/14 0:00</c:v>
                </c:pt>
              </c:strCache>
            </c:strRef>
          </c:cat>
          <c:val>
            <c:numRef>
              <c:f>Sheet1!$B$10:$M$10</c:f>
              <c:numCache>
                <c:formatCode>General</c:formatCode>
                <c:ptCount val="12"/>
                <c:pt idx="1">
                  <c:v>1.0</c:v>
                </c:pt>
                <c:pt idx="2">
                  <c:v>26.0</c:v>
                </c:pt>
              </c:numCache>
            </c:numRef>
          </c:val>
        </c:ser>
        <c:ser>
          <c:idx val="6"/>
          <c:order val="6"/>
          <c:tx>
            <c:strRef>
              <c:f>Sheet1!$A$11</c:f>
              <c:strCache>
                <c:ptCount val="1"/>
                <c:pt idx="0">
                  <c:v>HEAT-PLANT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Sheet1!$B$3:$M$4</c:f>
              <c:strCache>
                <c:ptCount val="12"/>
                <c:pt idx="0">
                  <c:v>1/1/14 0:00</c:v>
                </c:pt>
                <c:pt idx="1">
                  <c:v>2/1/14 0:00</c:v>
                </c:pt>
                <c:pt idx="2">
                  <c:v>3/1/14 0:00</c:v>
                </c:pt>
                <c:pt idx="3">
                  <c:v>4/1/14 0:00</c:v>
                </c:pt>
                <c:pt idx="4">
                  <c:v>5/1/14 0:00</c:v>
                </c:pt>
                <c:pt idx="5">
                  <c:v>6/1/14 0:00</c:v>
                </c:pt>
                <c:pt idx="6">
                  <c:v>7/1/14 0:00</c:v>
                </c:pt>
                <c:pt idx="7">
                  <c:v>8/1/14 0:00</c:v>
                </c:pt>
                <c:pt idx="8">
                  <c:v>9/1/14 0:00</c:v>
                </c:pt>
                <c:pt idx="9">
                  <c:v>10/1/14 0:00</c:v>
                </c:pt>
                <c:pt idx="10">
                  <c:v>11/1/14 0:00</c:v>
                </c:pt>
                <c:pt idx="11">
                  <c:v>12/1/14 0:00</c:v>
                </c:pt>
              </c:strCache>
            </c:strRef>
          </c:cat>
          <c:val>
            <c:numRef>
              <c:f>Sheet1!$B$11:$M$11</c:f>
              <c:numCache>
                <c:formatCode>General</c:formatCode>
                <c:ptCount val="12"/>
                <c:pt idx="1">
                  <c:v>1.0</c:v>
                </c:pt>
                <c:pt idx="2">
                  <c:v>1.0</c:v>
                </c:pt>
              </c:numCache>
            </c:numRef>
          </c:val>
        </c:ser>
        <c:ser>
          <c:idx val="7"/>
          <c:order val="7"/>
          <c:tx>
            <c:strRef>
              <c:f>Sheet1!$A$12</c:f>
              <c:strCache>
                <c:ptCount val="1"/>
                <c:pt idx="0">
                  <c:v>Non-Residential Heat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Sheet1!$B$3:$M$4</c:f>
              <c:strCache>
                <c:ptCount val="12"/>
                <c:pt idx="0">
                  <c:v>1/1/14 0:00</c:v>
                </c:pt>
                <c:pt idx="1">
                  <c:v>2/1/14 0:00</c:v>
                </c:pt>
                <c:pt idx="2">
                  <c:v>3/1/14 0:00</c:v>
                </c:pt>
                <c:pt idx="3">
                  <c:v>4/1/14 0:00</c:v>
                </c:pt>
                <c:pt idx="4">
                  <c:v>5/1/14 0:00</c:v>
                </c:pt>
                <c:pt idx="5">
                  <c:v>6/1/14 0:00</c:v>
                </c:pt>
                <c:pt idx="6">
                  <c:v>7/1/14 0:00</c:v>
                </c:pt>
                <c:pt idx="7">
                  <c:v>8/1/14 0:00</c:v>
                </c:pt>
                <c:pt idx="8">
                  <c:v>9/1/14 0:00</c:v>
                </c:pt>
                <c:pt idx="9">
                  <c:v>10/1/14 0:00</c:v>
                </c:pt>
                <c:pt idx="10">
                  <c:v>11/1/14 0:00</c:v>
                </c:pt>
                <c:pt idx="11">
                  <c:v>12/1/14 0:00</c:v>
                </c:pt>
              </c:strCache>
            </c:strRef>
          </c:cat>
          <c:val>
            <c:numRef>
              <c:f>Sheet1!$B$12:$M$12</c:f>
              <c:numCache>
                <c:formatCode>General</c:formatCode>
                <c:ptCount val="12"/>
                <c:pt idx="0">
                  <c:v>20.0</c:v>
                </c:pt>
                <c:pt idx="1">
                  <c:v>2.0</c:v>
                </c:pt>
                <c:pt idx="2">
                  <c:v>1.0</c:v>
                </c:pt>
                <c:pt idx="10">
                  <c:v>1.0</c:v>
                </c:pt>
              </c:numCache>
            </c:numRef>
          </c:val>
        </c:ser>
        <c:ser>
          <c:idx val="8"/>
          <c:order val="8"/>
          <c:tx>
            <c:strRef>
              <c:f>Sheet1!$A$13</c:f>
              <c:strCache>
                <c:ptCount val="1"/>
                <c:pt idx="0">
                  <c:v>Inadequate or No Heat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Sheet1!$B$3:$M$4</c:f>
              <c:strCache>
                <c:ptCount val="12"/>
                <c:pt idx="0">
                  <c:v>1/1/14 0:00</c:v>
                </c:pt>
                <c:pt idx="1">
                  <c:v>2/1/14 0:00</c:v>
                </c:pt>
                <c:pt idx="2">
                  <c:v>3/1/14 0:00</c:v>
                </c:pt>
                <c:pt idx="3">
                  <c:v>4/1/14 0:00</c:v>
                </c:pt>
                <c:pt idx="4">
                  <c:v>5/1/14 0:00</c:v>
                </c:pt>
                <c:pt idx="5">
                  <c:v>6/1/14 0:00</c:v>
                </c:pt>
                <c:pt idx="6">
                  <c:v>7/1/14 0:00</c:v>
                </c:pt>
                <c:pt idx="7">
                  <c:v>8/1/14 0:00</c:v>
                </c:pt>
                <c:pt idx="8">
                  <c:v>9/1/14 0:00</c:v>
                </c:pt>
                <c:pt idx="9">
                  <c:v>10/1/14 0:00</c:v>
                </c:pt>
                <c:pt idx="10">
                  <c:v>11/1/14 0:00</c:v>
                </c:pt>
                <c:pt idx="11">
                  <c:v>12/1/14 0:00</c:v>
                </c:pt>
              </c:strCache>
            </c:strRef>
          </c:cat>
          <c:val>
            <c:numRef>
              <c:f>Sheet1!$B$13:$M$13</c:f>
              <c:numCache>
                <c:formatCode>General</c:formatCode>
                <c:ptCount val="12"/>
                <c:pt idx="0">
                  <c:v>20.0</c:v>
                </c:pt>
                <c:pt idx="1">
                  <c:v>2.0</c:v>
                </c:pt>
                <c:pt idx="2">
                  <c:v>1.0</c:v>
                </c:pt>
                <c:pt idx="10">
                  <c:v>1.0</c:v>
                </c:pt>
              </c:numCache>
            </c:numRef>
          </c:val>
        </c:ser>
        <c:ser>
          <c:idx val="9"/>
          <c:order val="9"/>
          <c:tx>
            <c:strRef>
              <c:f>Sheet1!$A$14</c:f>
              <c:strCache>
                <c:ptCount val="1"/>
                <c:pt idx="0">
                  <c:v>School Maintenance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Sheet1!$B$3:$M$4</c:f>
              <c:strCache>
                <c:ptCount val="12"/>
                <c:pt idx="0">
                  <c:v>1/1/14 0:00</c:v>
                </c:pt>
                <c:pt idx="1">
                  <c:v>2/1/14 0:00</c:v>
                </c:pt>
                <c:pt idx="2">
                  <c:v>3/1/14 0:00</c:v>
                </c:pt>
                <c:pt idx="3">
                  <c:v>4/1/14 0:00</c:v>
                </c:pt>
                <c:pt idx="4">
                  <c:v>5/1/14 0:00</c:v>
                </c:pt>
                <c:pt idx="5">
                  <c:v>6/1/14 0:00</c:v>
                </c:pt>
                <c:pt idx="6">
                  <c:v>7/1/14 0:00</c:v>
                </c:pt>
                <c:pt idx="7">
                  <c:v>8/1/14 0:00</c:v>
                </c:pt>
                <c:pt idx="8">
                  <c:v>9/1/14 0:00</c:v>
                </c:pt>
                <c:pt idx="9">
                  <c:v>10/1/14 0:00</c:v>
                </c:pt>
                <c:pt idx="10">
                  <c:v>11/1/14 0:00</c:v>
                </c:pt>
                <c:pt idx="11">
                  <c:v>12/1/14 0:00</c:v>
                </c:pt>
              </c:strCache>
            </c:strRef>
          </c:cat>
          <c:val>
            <c:numRef>
              <c:f>Sheet1!$B$14:$M$14</c:f>
              <c:numCache>
                <c:formatCode>General</c:formatCode>
                <c:ptCount val="12"/>
                <c:pt idx="0">
                  <c:v>13.0</c:v>
                </c:pt>
                <c:pt idx="1">
                  <c:v>3.0</c:v>
                </c:pt>
                <c:pt idx="2">
                  <c:v>1.0</c:v>
                </c:pt>
                <c:pt idx="4">
                  <c:v>3.0</c:v>
                </c:pt>
                <c:pt idx="5">
                  <c:v>2.0</c:v>
                </c:pt>
                <c:pt idx="6">
                  <c:v>1.0</c:v>
                </c:pt>
                <c:pt idx="8">
                  <c:v>1.0</c:v>
                </c:pt>
                <c:pt idx="9">
                  <c:v>1.0</c:v>
                </c:pt>
                <c:pt idx="11">
                  <c:v>2.0</c:v>
                </c:pt>
              </c:numCache>
            </c:numRef>
          </c:val>
        </c:ser>
        <c:ser>
          <c:idx val="10"/>
          <c:order val="10"/>
          <c:tx>
            <c:strRef>
              <c:f>Sheet1!$A$15</c:f>
              <c:strCache>
                <c:ptCount val="1"/>
                <c:pt idx="0">
                  <c:v>Heating Problem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Sheet1!$B$3:$M$4</c:f>
              <c:strCache>
                <c:ptCount val="12"/>
                <c:pt idx="0">
                  <c:v>1/1/14 0:00</c:v>
                </c:pt>
                <c:pt idx="1">
                  <c:v>2/1/14 0:00</c:v>
                </c:pt>
                <c:pt idx="2">
                  <c:v>3/1/14 0:00</c:v>
                </c:pt>
                <c:pt idx="3">
                  <c:v>4/1/14 0:00</c:v>
                </c:pt>
                <c:pt idx="4">
                  <c:v>5/1/14 0:00</c:v>
                </c:pt>
                <c:pt idx="5">
                  <c:v>6/1/14 0:00</c:v>
                </c:pt>
                <c:pt idx="6">
                  <c:v>7/1/14 0:00</c:v>
                </c:pt>
                <c:pt idx="7">
                  <c:v>8/1/14 0:00</c:v>
                </c:pt>
                <c:pt idx="8">
                  <c:v>9/1/14 0:00</c:v>
                </c:pt>
                <c:pt idx="9">
                  <c:v>10/1/14 0:00</c:v>
                </c:pt>
                <c:pt idx="10">
                  <c:v>11/1/14 0:00</c:v>
                </c:pt>
                <c:pt idx="11">
                  <c:v>12/1/14 0:00</c:v>
                </c:pt>
              </c:strCache>
            </c:strRef>
          </c:cat>
          <c:val>
            <c:numRef>
              <c:f>Sheet1!$B$15:$M$15</c:f>
              <c:numCache>
                <c:formatCode>General</c:formatCode>
                <c:ptCount val="12"/>
                <c:pt idx="0">
                  <c:v>10.0</c:v>
                </c:pt>
                <c:pt idx="11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18162528"/>
        <c:axId val="2118142160"/>
      </c:barChart>
      <c:catAx>
        <c:axId val="21181625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8142160"/>
        <c:crosses val="autoZero"/>
        <c:auto val="1"/>
        <c:lblAlgn val="ctr"/>
        <c:lblOffset val="100"/>
        <c:noMultiLvlLbl val="1"/>
      </c:catAx>
      <c:valAx>
        <c:axId val="2118142160"/>
        <c:scaling>
          <c:orientation val="minMax"/>
          <c:max val="140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81625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27051294514112"/>
          <c:y val="0.0827257217847769"/>
          <c:w val="0.770588768996468"/>
          <c:h val="0.13307029069600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/>
              <a:t>2013</a:t>
            </a:r>
            <a:r>
              <a:rPr lang="en-US" sz="1600" b="1" baseline="0" dirty="0"/>
              <a:t> Rodent Complains</a:t>
            </a:r>
            <a:endParaRPr lang="en-US" sz="16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527352022807494"/>
          <c:y val="0.119662272215921"/>
          <c:w val="0.91924755633994"/>
          <c:h val="0.80262326969220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Sheet6!$A$5</c:f>
              <c:strCache>
                <c:ptCount val="1"/>
                <c:pt idx="0">
                  <c:v>Rodent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Sheet6!$B$4:$M$4</c:f>
              <c:numCache>
                <c:formatCode>m/d/yy\ h:mm</c:formatCode>
                <c:ptCount val="12"/>
                <c:pt idx="0">
                  <c:v>41275.0</c:v>
                </c:pt>
                <c:pt idx="1">
                  <c:v>41306.0</c:v>
                </c:pt>
                <c:pt idx="2">
                  <c:v>41334.0</c:v>
                </c:pt>
                <c:pt idx="3">
                  <c:v>41365.0</c:v>
                </c:pt>
                <c:pt idx="4">
                  <c:v>41395.0</c:v>
                </c:pt>
                <c:pt idx="5">
                  <c:v>41426.0</c:v>
                </c:pt>
                <c:pt idx="6">
                  <c:v>41456.0</c:v>
                </c:pt>
                <c:pt idx="7">
                  <c:v>41487.0</c:v>
                </c:pt>
                <c:pt idx="8">
                  <c:v>41518.0</c:v>
                </c:pt>
                <c:pt idx="9">
                  <c:v>41548.0</c:v>
                </c:pt>
                <c:pt idx="10">
                  <c:v>41579.0</c:v>
                </c:pt>
                <c:pt idx="11">
                  <c:v>41609.0</c:v>
                </c:pt>
              </c:numCache>
            </c:numRef>
          </c:cat>
          <c:val>
            <c:numRef>
              <c:f>Sheet6!$B$5:$M$5</c:f>
              <c:numCache>
                <c:formatCode>General</c:formatCode>
                <c:ptCount val="12"/>
                <c:pt idx="0">
                  <c:v>20.0</c:v>
                </c:pt>
                <c:pt idx="1">
                  <c:v>23.0</c:v>
                </c:pt>
                <c:pt idx="2">
                  <c:v>31.0</c:v>
                </c:pt>
                <c:pt idx="3">
                  <c:v>22.0</c:v>
                </c:pt>
                <c:pt idx="4">
                  <c:v>38.0</c:v>
                </c:pt>
                <c:pt idx="5">
                  <c:v>26.0</c:v>
                </c:pt>
                <c:pt idx="6">
                  <c:v>55.0</c:v>
                </c:pt>
                <c:pt idx="7">
                  <c:v>46.0</c:v>
                </c:pt>
                <c:pt idx="8">
                  <c:v>39.0</c:v>
                </c:pt>
                <c:pt idx="9">
                  <c:v>58.0</c:v>
                </c:pt>
                <c:pt idx="10">
                  <c:v>35.0</c:v>
                </c:pt>
                <c:pt idx="11">
                  <c:v>26.0</c:v>
                </c:pt>
              </c:numCache>
            </c:numRef>
          </c:val>
        </c:ser>
        <c:ser>
          <c:idx val="1"/>
          <c:order val="1"/>
          <c:tx>
            <c:strRef>
              <c:f>Sheet6!$A$6</c:f>
              <c:strCache>
                <c:ptCount val="1"/>
                <c:pt idx="0">
                  <c:v>Condition Attracting Rodents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Sheet6!$B$4:$M$4</c:f>
              <c:numCache>
                <c:formatCode>m/d/yy\ h:mm</c:formatCode>
                <c:ptCount val="12"/>
                <c:pt idx="0">
                  <c:v>41275.0</c:v>
                </c:pt>
                <c:pt idx="1">
                  <c:v>41306.0</c:v>
                </c:pt>
                <c:pt idx="2">
                  <c:v>41334.0</c:v>
                </c:pt>
                <c:pt idx="3">
                  <c:v>41365.0</c:v>
                </c:pt>
                <c:pt idx="4">
                  <c:v>41395.0</c:v>
                </c:pt>
                <c:pt idx="5">
                  <c:v>41426.0</c:v>
                </c:pt>
                <c:pt idx="6">
                  <c:v>41456.0</c:v>
                </c:pt>
                <c:pt idx="7">
                  <c:v>41487.0</c:v>
                </c:pt>
                <c:pt idx="8">
                  <c:v>41518.0</c:v>
                </c:pt>
                <c:pt idx="9">
                  <c:v>41548.0</c:v>
                </c:pt>
                <c:pt idx="10">
                  <c:v>41579.0</c:v>
                </c:pt>
                <c:pt idx="11">
                  <c:v>41609.0</c:v>
                </c:pt>
              </c:numCache>
            </c:numRef>
          </c:cat>
          <c:val>
            <c:numRef>
              <c:f>Sheet6!$B$6:$M$6</c:f>
              <c:numCache>
                <c:formatCode>General</c:formatCode>
                <c:ptCount val="12"/>
                <c:pt idx="0">
                  <c:v>1.0</c:v>
                </c:pt>
                <c:pt idx="1">
                  <c:v>6.0</c:v>
                </c:pt>
                <c:pt idx="2">
                  <c:v>10.0</c:v>
                </c:pt>
                <c:pt idx="3">
                  <c:v>3.0</c:v>
                </c:pt>
                <c:pt idx="4">
                  <c:v>11.0</c:v>
                </c:pt>
                <c:pt idx="5">
                  <c:v>2.0</c:v>
                </c:pt>
                <c:pt idx="6">
                  <c:v>17.0</c:v>
                </c:pt>
                <c:pt idx="7">
                  <c:v>12.0</c:v>
                </c:pt>
                <c:pt idx="8">
                  <c:v>4.0</c:v>
                </c:pt>
                <c:pt idx="9">
                  <c:v>13.0</c:v>
                </c:pt>
                <c:pt idx="10">
                  <c:v>5.0</c:v>
                </c:pt>
                <c:pt idx="11">
                  <c:v>4.0</c:v>
                </c:pt>
              </c:numCache>
            </c:numRef>
          </c:val>
        </c:ser>
        <c:ser>
          <c:idx val="2"/>
          <c:order val="2"/>
          <c:tx>
            <c:strRef>
              <c:f>Sheet6!$A$7</c:f>
              <c:strCache>
                <c:ptCount val="1"/>
                <c:pt idx="0">
                  <c:v>Mouse Sighting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Sheet6!$B$4:$M$4</c:f>
              <c:numCache>
                <c:formatCode>m/d/yy\ h:mm</c:formatCode>
                <c:ptCount val="12"/>
                <c:pt idx="0">
                  <c:v>41275.0</c:v>
                </c:pt>
                <c:pt idx="1">
                  <c:v>41306.0</c:v>
                </c:pt>
                <c:pt idx="2">
                  <c:v>41334.0</c:v>
                </c:pt>
                <c:pt idx="3">
                  <c:v>41365.0</c:v>
                </c:pt>
                <c:pt idx="4">
                  <c:v>41395.0</c:v>
                </c:pt>
                <c:pt idx="5">
                  <c:v>41426.0</c:v>
                </c:pt>
                <c:pt idx="6">
                  <c:v>41456.0</c:v>
                </c:pt>
                <c:pt idx="7">
                  <c:v>41487.0</c:v>
                </c:pt>
                <c:pt idx="8">
                  <c:v>41518.0</c:v>
                </c:pt>
                <c:pt idx="9">
                  <c:v>41548.0</c:v>
                </c:pt>
                <c:pt idx="10">
                  <c:v>41579.0</c:v>
                </c:pt>
                <c:pt idx="11">
                  <c:v>41609.0</c:v>
                </c:pt>
              </c:numCache>
            </c:numRef>
          </c:cat>
          <c:val>
            <c:numRef>
              <c:f>Sheet6!$B$7:$M$7</c:f>
              <c:numCache>
                <c:formatCode>General</c:formatCode>
                <c:ptCount val="12"/>
                <c:pt idx="0">
                  <c:v>3.0</c:v>
                </c:pt>
                <c:pt idx="1">
                  <c:v>6.0</c:v>
                </c:pt>
                <c:pt idx="3">
                  <c:v>1.0</c:v>
                </c:pt>
                <c:pt idx="4">
                  <c:v>5.0</c:v>
                </c:pt>
                <c:pt idx="6">
                  <c:v>3.0</c:v>
                </c:pt>
                <c:pt idx="7">
                  <c:v>3.0</c:v>
                </c:pt>
                <c:pt idx="8">
                  <c:v>3.0</c:v>
                </c:pt>
                <c:pt idx="9">
                  <c:v>10.0</c:v>
                </c:pt>
                <c:pt idx="10">
                  <c:v>6.0</c:v>
                </c:pt>
                <c:pt idx="11">
                  <c:v>3.0</c:v>
                </c:pt>
              </c:numCache>
            </c:numRef>
          </c:val>
        </c:ser>
        <c:ser>
          <c:idx val="3"/>
          <c:order val="3"/>
          <c:tx>
            <c:strRef>
              <c:f>Sheet6!$A$8</c:f>
              <c:strCache>
                <c:ptCount val="1"/>
                <c:pt idx="0">
                  <c:v>Rat Sighting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Sheet6!$B$4:$M$4</c:f>
              <c:numCache>
                <c:formatCode>m/d/yy\ h:mm</c:formatCode>
                <c:ptCount val="12"/>
                <c:pt idx="0">
                  <c:v>41275.0</c:v>
                </c:pt>
                <c:pt idx="1">
                  <c:v>41306.0</c:v>
                </c:pt>
                <c:pt idx="2">
                  <c:v>41334.0</c:v>
                </c:pt>
                <c:pt idx="3">
                  <c:v>41365.0</c:v>
                </c:pt>
                <c:pt idx="4">
                  <c:v>41395.0</c:v>
                </c:pt>
                <c:pt idx="5">
                  <c:v>41426.0</c:v>
                </c:pt>
                <c:pt idx="6">
                  <c:v>41456.0</c:v>
                </c:pt>
                <c:pt idx="7">
                  <c:v>41487.0</c:v>
                </c:pt>
                <c:pt idx="8">
                  <c:v>41518.0</c:v>
                </c:pt>
                <c:pt idx="9">
                  <c:v>41548.0</c:v>
                </c:pt>
                <c:pt idx="10">
                  <c:v>41579.0</c:v>
                </c:pt>
                <c:pt idx="11">
                  <c:v>41609.0</c:v>
                </c:pt>
              </c:numCache>
            </c:numRef>
          </c:cat>
          <c:val>
            <c:numRef>
              <c:f>Sheet6!$B$8:$M$8</c:f>
              <c:numCache>
                <c:formatCode>General</c:formatCode>
                <c:ptCount val="12"/>
                <c:pt idx="0">
                  <c:v>15.0</c:v>
                </c:pt>
                <c:pt idx="1">
                  <c:v>11.0</c:v>
                </c:pt>
                <c:pt idx="2">
                  <c:v>21.0</c:v>
                </c:pt>
                <c:pt idx="3">
                  <c:v>15.0</c:v>
                </c:pt>
                <c:pt idx="4">
                  <c:v>19.0</c:v>
                </c:pt>
                <c:pt idx="5">
                  <c:v>22.0</c:v>
                </c:pt>
                <c:pt idx="6">
                  <c:v>32.0</c:v>
                </c:pt>
                <c:pt idx="7">
                  <c:v>26.0</c:v>
                </c:pt>
                <c:pt idx="8">
                  <c:v>26.0</c:v>
                </c:pt>
                <c:pt idx="9">
                  <c:v>33.0</c:v>
                </c:pt>
                <c:pt idx="10">
                  <c:v>23.0</c:v>
                </c:pt>
                <c:pt idx="11">
                  <c:v>19.0</c:v>
                </c:pt>
              </c:numCache>
            </c:numRef>
          </c:val>
        </c:ser>
        <c:ser>
          <c:idx val="4"/>
          <c:order val="4"/>
          <c:tx>
            <c:strRef>
              <c:f>Sheet6!$A$9</c:f>
              <c:strCache>
                <c:ptCount val="1"/>
                <c:pt idx="0">
                  <c:v>Signs of Rodents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Sheet6!$B$4:$M$4</c:f>
              <c:numCache>
                <c:formatCode>m/d/yy\ h:mm</c:formatCode>
                <c:ptCount val="12"/>
                <c:pt idx="0">
                  <c:v>41275.0</c:v>
                </c:pt>
                <c:pt idx="1">
                  <c:v>41306.0</c:v>
                </c:pt>
                <c:pt idx="2">
                  <c:v>41334.0</c:v>
                </c:pt>
                <c:pt idx="3">
                  <c:v>41365.0</c:v>
                </c:pt>
                <c:pt idx="4">
                  <c:v>41395.0</c:v>
                </c:pt>
                <c:pt idx="5">
                  <c:v>41426.0</c:v>
                </c:pt>
                <c:pt idx="6">
                  <c:v>41456.0</c:v>
                </c:pt>
                <c:pt idx="7">
                  <c:v>41487.0</c:v>
                </c:pt>
                <c:pt idx="8">
                  <c:v>41518.0</c:v>
                </c:pt>
                <c:pt idx="9">
                  <c:v>41548.0</c:v>
                </c:pt>
                <c:pt idx="10">
                  <c:v>41579.0</c:v>
                </c:pt>
                <c:pt idx="11">
                  <c:v>41609.0</c:v>
                </c:pt>
              </c:numCache>
            </c:numRef>
          </c:cat>
          <c:val>
            <c:numRef>
              <c:f>Sheet6!$B$9:$M$9</c:f>
              <c:numCache>
                <c:formatCode>General</c:formatCode>
                <c:ptCount val="12"/>
                <c:pt idx="0">
                  <c:v>1.0</c:v>
                </c:pt>
                <c:pt idx="3">
                  <c:v>3.0</c:v>
                </c:pt>
                <c:pt idx="4">
                  <c:v>3.0</c:v>
                </c:pt>
                <c:pt idx="5">
                  <c:v>2.0</c:v>
                </c:pt>
                <c:pt idx="6">
                  <c:v>3.0</c:v>
                </c:pt>
                <c:pt idx="7">
                  <c:v>5.0</c:v>
                </c:pt>
                <c:pt idx="8">
                  <c:v>6.0</c:v>
                </c:pt>
                <c:pt idx="9">
                  <c:v>2.0</c:v>
                </c:pt>
                <c:pt idx="10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45042928"/>
        <c:axId val="2145046256"/>
      </c:barChart>
      <c:dateAx>
        <c:axId val="2145042928"/>
        <c:scaling>
          <c:orientation val="minMax"/>
        </c:scaling>
        <c:delete val="0"/>
        <c:axPos val="b"/>
        <c:numFmt formatCode="m/d/yy\ h:mm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5046256"/>
        <c:crosses val="autoZero"/>
        <c:auto val="1"/>
        <c:lblOffset val="100"/>
        <c:baseTimeUnit val="months"/>
      </c:dateAx>
      <c:valAx>
        <c:axId val="2145046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5042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505459204452892"/>
          <c:y val="0.181522429298076"/>
          <c:w val="0.885976954928048"/>
          <c:h val="0.03463557112483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ED184AD-7C6C-0E44-AB59-7B8D1556F078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BCEBB-8045-D44D-88BB-495C044D91F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202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184AD-7C6C-0E44-AB59-7B8D1556F078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BCEBB-8045-D44D-88BB-495C044D9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46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184AD-7C6C-0E44-AB59-7B8D1556F078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BCEBB-8045-D44D-88BB-495C044D91F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755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184AD-7C6C-0E44-AB59-7B8D1556F078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BCEBB-8045-D44D-88BB-495C044D9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91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184AD-7C6C-0E44-AB59-7B8D1556F078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BCEBB-8045-D44D-88BB-495C044D91F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028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184AD-7C6C-0E44-AB59-7B8D1556F078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BCEBB-8045-D44D-88BB-495C044D9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384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184AD-7C6C-0E44-AB59-7B8D1556F078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BCEBB-8045-D44D-88BB-495C044D9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73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184AD-7C6C-0E44-AB59-7B8D1556F078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BCEBB-8045-D44D-88BB-495C044D9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84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184AD-7C6C-0E44-AB59-7B8D1556F078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BCEBB-8045-D44D-88BB-495C044D9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799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184AD-7C6C-0E44-AB59-7B8D1556F078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BCEBB-8045-D44D-88BB-495C044D9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35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184AD-7C6C-0E44-AB59-7B8D1556F078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BCEBB-8045-D44D-88BB-495C044D91F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504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ED184AD-7C6C-0E44-AB59-7B8D1556F078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3BBCEBB-8045-D44D-88BB-495C044D91F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034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5.xml"/><Relationship Id="rId3" Type="http://schemas.openxmlformats.org/officeDocument/2006/relationships/chart" Target="../charts/char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7.xml"/><Relationship Id="rId3" Type="http://schemas.openxmlformats.org/officeDocument/2006/relationships/chart" Target="../charts/char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maps/aK6tMxGLrpu" TargetMode="External"/><Relationship Id="rId4" Type="http://schemas.openxmlformats.org/officeDocument/2006/relationships/hyperlink" Target="https://goo.gl/maps/qzRxDzcsr2r" TargetMode="External"/><Relationship Id="rId5" Type="http://schemas.openxmlformats.org/officeDocument/2006/relationships/hyperlink" Target="https://goo.gl/maps/S5EWqm7wyc42" TargetMode="External"/><Relationship Id="rId6" Type="http://schemas.openxmlformats.org/officeDocument/2006/relationships/hyperlink" Target="https://goo.gl/maps/gWznYcn1D5k" TargetMode="External"/><Relationship Id="rId7" Type="http://schemas.openxmlformats.org/officeDocument/2006/relationships/hyperlink" Target="https://goo.gl/maps/qoySmCxFpd82" TargetMode="External"/><Relationship Id="rId8" Type="http://schemas.openxmlformats.org/officeDocument/2006/relationships/hyperlink" Target="https://goo.gl/maps/o1WzZqLiP7B2" TargetMode="External"/><Relationship Id="rId9" Type="http://schemas.openxmlformats.org/officeDocument/2006/relationships/hyperlink" Target="https://goo.gl/maps/Kz9NNsrFW1y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o.gl/maps/GiYDEyoJpuE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cribblemaps.com/maps/view/HeatHot_water_complains_/CB03-1" TargetMode="External"/><Relationship Id="rId3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o.morphocode.com/urban-layers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9.xml"/><Relationship Id="rId3" Type="http://schemas.openxmlformats.org/officeDocument/2006/relationships/chart" Target="../charts/char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1.xml"/><Relationship Id="rId3" Type="http://schemas.openxmlformats.org/officeDocument/2006/relationships/chart" Target="../charts/char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4" Type="http://schemas.openxmlformats.org/officeDocument/2006/relationships/chart" Target="../charts/chart17.xml"/><Relationship Id="rId5" Type="http://schemas.openxmlformats.org/officeDocument/2006/relationships/chart" Target="../charts/chart18.xml"/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4" Type="http://schemas.openxmlformats.org/officeDocument/2006/relationships/chart" Target="../charts/chart21.xml"/><Relationship Id="rId5" Type="http://schemas.openxmlformats.org/officeDocument/2006/relationships/chart" Target="../charts/chart22.xml"/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4.xml"/><Relationship Id="rId4" Type="http://schemas.openxmlformats.org/officeDocument/2006/relationships/chart" Target="../charts/chart25.xml"/><Relationship Id="rId5" Type="http://schemas.openxmlformats.org/officeDocument/2006/relationships/chart" Target="../charts/chart26.xml"/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8.xml"/><Relationship Id="rId4" Type="http://schemas.openxmlformats.org/officeDocument/2006/relationships/chart" Target="../charts/chart29.xml"/><Relationship Id="rId5" Type="http://schemas.openxmlformats.org/officeDocument/2006/relationships/chart" Target="../charts/chart30.xml"/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2.xml"/><Relationship Id="rId3" Type="http://schemas.openxmlformats.org/officeDocument/2006/relationships/chart" Target="../charts/chart3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5.xml"/><Relationship Id="rId4" Type="http://schemas.openxmlformats.org/officeDocument/2006/relationships/chart" Target="../charts/chart36.xml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oweryboogie.com/2013/04/324-326-grand-street-now-slated-for-7-story-mixed-use-building/" TargetMode="External"/><Relationship Id="rId4" Type="http://schemas.openxmlformats.org/officeDocument/2006/relationships/hyperlink" Target="http://www.boweryboogie.com/2013/07/construction-reactivated-at-long-stalled-324-grand-street-site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boweryboogie.com/tag/324-grand-street/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38.xml"/><Relationship Id="rId3" Type="http://schemas.openxmlformats.org/officeDocument/2006/relationships/chart" Target="../charts/chart3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4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4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Explore </a:t>
            </a:r>
            <a:r>
              <a:rPr lang="en-US" dirty="0"/>
              <a:t>Community </a:t>
            </a:r>
            <a:r>
              <a:rPr lang="en-US" dirty="0" smtClean="0"/>
              <a:t>Board 03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smtClean="0"/>
          </a:p>
          <a:p>
            <a:r>
              <a:rPr lang="en-US" smtClean="0"/>
              <a:t>Xiaolong </a:t>
            </a:r>
            <a:r>
              <a:rPr lang="en-US" dirty="0" smtClean="0"/>
              <a:t>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53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1188743011"/>
              </p:ext>
            </p:extLst>
          </p:nvPr>
        </p:nvGraphicFramePr>
        <p:xfrm>
          <a:off x="129814" y="0"/>
          <a:ext cx="5589668" cy="6870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625149112"/>
              </p:ext>
            </p:extLst>
          </p:nvPr>
        </p:nvGraphicFramePr>
        <p:xfrm>
          <a:off x="6494756" y="277907"/>
          <a:ext cx="5163845" cy="60646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3342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2012 compare 2013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2012 January November and December are the most heat hot water complains months, especially November is the pick time.</a:t>
            </a:r>
          </a:p>
          <a:p>
            <a:r>
              <a:rPr lang="en-US" dirty="0" smtClean="0"/>
              <a:t>Compare 2012 to 2013, Heat Hot water total complains decrease a lot. ( Even show 2013 summer is colder than 2012)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From 2012 to 2013 </a:t>
            </a:r>
            <a:r>
              <a:rPr lang="en-US" dirty="0" err="1" smtClean="0"/>
              <a:t>complians</a:t>
            </a:r>
            <a:r>
              <a:rPr lang="en-US" dirty="0" smtClean="0"/>
              <a:t> are </a:t>
            </a:r>
            <a:r>
              <a:rPr lang="en-US" dirty="0" err="1" smtClean="0"/>
              <a:t>decresed</a:t>
            </a:r>
            <a:r>
              <a:rPr lang="en-US" dirty="0" smtClean="0"/>
              <a:t>. Especially Heating </a:t>
            </a:r>
            <a:r>
              <a:rPr lang="en-US" dirty="0" err="1" smtClean="0"/>
              <a:t>etc</a:t>
            </a:r>
            <a:r>
              <a:rPr lang="en-US" dirty="0" smtClean="0"/>
              <a:t> major problems.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32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 Park Snowfall record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82588"/>
            <a:ext cx="10515600" cy="3462366"/>
          </a:xfrm>
        </p:spPr>
      </p:pic>
      <p:sp>
        <p:nvSpPr>
          <p:cNvPr id="5" name="TextBox 4"/>
          <p:cNvSpPr txBox="1"/>
          <p:nvPr/>
        </p:nvSpPr>
        <p:spPr>
          <a:xfrm>
            <a:off x="3173506" y="66159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46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720348268"/>
              </p:ext>
            </p:extLst>
          </p:nvPr>
        </p:nvGraphicFramePr>
        <p:xfrm>
          <a:off x="6358217" y="146984"/>
          <a:ext cx="5295900" cy="69521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1778652252"/>
              </p:ext>
            </p:extLst>
          </p:nvPr>
        </p:nvGraphicFramePr>
        <p:xfrm>
          <a:off x="340659" y="0"/>
          <a:ext cx="6017558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8755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2014-2015 Comparison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Heating complains decrease, but hot water complains increased</a:t>
            </a:r>
          </a:p>
          <a:p>
            <a:r>
              <a:rPr lang="en-US" dirty="0" smtClean="0"/>
              <a:t>From 2015 January get into a pick time to Hot water complains, almost through the whole year, it is a big problem now.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2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961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Find Where is The Repeaters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43000"/>
            <a:ext cx="10515600" cy="50339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513 </a:t>
            </a:r>
            <a:r>
              <a:rPr lang="en-US" dirty="0"/>
              <a:t>E 6</a:t>
            </a:r>
            <a:r>
              <a:rPr lang="en-US" baseline="30000" dirty="0"/>
              <a:t>th</a:t>
            </a:r>
            <a:r>
              <a:rPr lang="en-US" dirty="0"/>
              <a:t> St. </a:t>
            </a:r>
            <a:r>
              <a:rPr lang="en-US" dirty="0" smtClean="0"/>
              <a:t> (238Complains 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683" y="1567329"/>
            <a:ext cx="4439024" cy="518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0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513 E </a:t>
            </a:r>
            <a:r>
              <a:rPr lang="en-US" dirty="0"/>
              <a:t>6th Street</a:t>
            </a:r>
            <a:br>
              <a:rPr lang="en-US" dirty="0"/>
            </a:br>
            <a:r>
              <a:rPr lang="en-US" dirty="0"/>
              <a:t>(From http://</a:t>
            </a:r>
            <a:r>
              <a:rPr lang="en-US" dirty="0" err="1" smtClean="0"/>
              <a:t>streeteasy.com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8 Units | 5 Stories | Built in 1920 ( Almost 100 years </a:t>
            </a:r>
            <a:r>
              <a:rPr lang="en-US" dirty="0" err="1" smtClean="0"/>
              <a:t>buiding</a:t>
            </a:r>
            <a:r>
              <a:rPr lang="en-US" dirty="0" smtClean="0"/>
              <a:t>)OLD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900" y="2563906"/>
            <a:ext cx="4675841" cy="429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4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24 1</a:t>
            </a:r>
            <a:r>
              <a:rPr lang="en-US" b="1" baseline="30000" dirty="0"/>
              <a:t>st</a:t>
            </a:r>
            <a:r>
              <a:rPr lang="en-US" b="1" dirty="0"/>
              <a:t> Avenue (</a:t>
            </a:r>
            <a:r>
              <a:rPr lang="en-US" dirty="0"/>
              <a:t>190</a:t>
            </a:r>
            <a:r>
              <a:rPr lang="en-US" b="1" dirty="0"/>
              <a:t>)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smtClean="0"/>
              <a:t>2 Units 3 Stories Built in 1900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/>
              <a:t>24 1</a:t>
            </a:r>
            <a:r>
              <a:rPr lang="en-US" b="1" baseline="30000" dirty="0"/>
              <a:t>st</a:t>
            </a:r>
            <a:r>
              <a:rPr lang="en-US" b="1" dirty="0"/>
              <a:t> Avenue (</a:t>
            </a:r>
            <a:r>
              <a:rPr lang="en-US" dirty="0" smtClean="0"/>
              <a:t>190</a:t>
            </a:r>
            <a:r>
              <a:rPr lang="en-US" b="1" dirty="0"/>
              <a:t>)</a:t>
            </a:r>
            <a:r>
              <a:rPr lang="en-US" dirty="0"/>
              <a:t> </a:t>
            </a:r>
            <a:endParaRPr lang="en-US" dirty="0" smtClean="0"/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600" y="2273300"/>
            <a:ext cx="3963894" cy="443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38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0640"/>
          </a:xfrm>
        </p:spPr>
        <p:txBody>
          <a:bodyPr/>
          <a:lstStyle/>
          <a:p>
            <a:pPr algn="ctr"/>
            <a:r>
              <a:rPr lang="en-US" dirty="0"/>
              <a:t>621 WATER </a:t>
            </a:r>
            <a:r>
              <a:rPr lang="en-US" dirty="0" smtClean="0"/>
              <a:t>STREET(156)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6788" y="1332566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124 </a:t>
            </a:r>
            <a:r>
              <a:rPr lang="en-US" dirty="0" smtClean="0"/>
              <a:t>units 5 stories Built </a:t>
            </a:r>
            <a:r>
              <a:rPr lang="en-US" dirty="0"/>
              <a:t>in 1901	</a:t>
            </a:r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218" y="1771275"/>
            <a:ext cx="63627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9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Repeater HOT WATER/HEAT top 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1. 513 E 6</a:t>
            </a:r>
            <a:r>
              <a:rPr lang="en-US" baseline="30000" dirty="0"/>
              <a:t>th</a:t>
            </a:r>
            <a:r>
              <a:rPr lang="en-US" dirty="0"/>
              <a:t> St. (238 ) https://</a:t>
            </a:r>
            <a:r>
              <a:rPr lang="en-US" dirty="0" err="1"/>
              <a:t>goo.gl</a:t>
            </a:r>
            <a:r>
              <a:rPr lang="en-US" dirty="0"/>
              <a:t>/maps/37UMbMgNG582(8 Units | 5 Stories | Built in 1920 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b="1" dirty="0"/>
              <a:t>2.  24 1</a:t>
            </a:r>
            <a:r>
              <a:rPr lang="en-US" b="1" baseline="30000" dirty="0"/>
              <a:t>st</a:t>
            </a:r>
            <a:r>
              <a:rPr lang="en-US" b="1" dirty="0"/>
              <a:t> Avenue (</a:t>
            </a:r>
            <a:r>
              <a:rPr lang="en-US" dirty="0"/>
              <a:t>190</a:t>
            </a:r>
            <a:r>
              <a:rPr lang="en-US" b="1" dirty="0"/>
              <a:t>) </a:t>
            </a:r>
            <a:r>
              <a:rPr lang="en-US" b="1" u="sng" dirty="0">
                <a:hlinkClick r:id="rId2"/>
              </a:rPr>
              <a:t>https://</a:t>
            </a:r>
            <a:r>
              <a:rPr lang="en-US" b="1" u="sng" dirty="0" smtClean="0">
                <a:hlinkClick r:id="rId2"/>
              </a:rPr>
              <a:t>goo.gl/maps/GiYDEyoJpuE2</a:t>
            </a:r>
            <a:r>
              <a:rPr lang="en-US" b="1" u="sng" dirty="0" smtClean="0"/>
              <a:t>(</a:t>
            </a:r>
            <a:r>
              <a:rPr lang="en-US" dirty="0" smtClean="0"/>
              <a:t>2 </a:t>
            </a:r>
            <a:r>
              <a:rPr lang="en-US" dirty="0"/>
              <a:t>Units 3 Stories Built in </a:t>
            </a:r>
            <a:r>
              <a:rPr lang="en-US" dirty="0" smtClean="0"/>
              <a:t>1900)</a:t>
            </a:r>
            <a:endParaRPr lang="en-US" dirty="0"/>
          </a:p>
          <a:p>
            <a:r>
              <a:rPr lang="en-US" b="1" dirty="0"/>
              <a:t>3.</a:t>
            </a:r>
            <a:r>
              <a:rPr lang="en-US" dirty="0"/>
              <a:t> 621 WATER STREET (156)</a:t>
            </a:r>
            <a:r>
              <a:rPr lang="en-US" b="1" dirty="0"/>
              <a:t> </a:t>
            </a:r>
            <a:r>
              <a:rPr lang="en-US" b="1" u="sng" dirty="0">
                <a:hlinkClick r:id="rId3"/>
              </a:rPr>
              <a:t>https://</a:t>
            </a:r>
            <a:r>
              <a:rPr lang="en-US" b="1" u="sng" dirty="0" smtClean="0">
                <a:hlinkClick r:id="rId3"/>
              </a:rPr>
              <a:t>goo.gl/maps/aK6tMxGLrpu</a:t>
            </a:r>
            <a:r>
              <a:rPr lang="en-US" b="1" u="sng" dirty="0" smtClean="0"/>
              <a:t>(</a:t>
            </a:r>
            <a:r>
              <a:rPr lang="en-US" dirty="0"/>
              <a:t>124 units5 </a:t>
            </a:r>
            <a:r>
              <a:rPr lang="en-US" dirty="0" err="1"/>
              <a:t>storiesBuilt</a:t>
            </a:r>
            <a:r>
              <a:rPr lang="en-US" dirty="0"/>
              <a:t> in </a:t>
            </a:r>
            <a:r>
              <a:rPr lang="en-US" dirty="0" smtClean="0"/>
              <a:t>1901)</a:t>
            </a:r>
            <a:endParaRPr lang="en-US" dirty="0"/>
          </a:p>
          <a:p>
            <a:r>
              <a:rPr lang="en-US" b="1" dirty="0"/>
              <a:t>4.</a:t>
            </a:r>
            <a:r>
              <a:rPr lang="en-US" dirty="0"/>
              <a:t> 191 Avenue A(140) </a:t>
            </a:r>
            <a:r>
              <a:rPr lang="en-US" b="1" u="sng" dirty="0">
                <a:hlinkClick r:id="rId4"/>
              </a:rPr>
              <a:t>https://</a:t>
            </a:r>
            <a:r>
              <a:rPr lang="en-US" b="1" u="sng" dirty="0" smtClean="0">
                <a:hlinkClick r:id="rId4"/>
              </a:rPr>
              <a:t>goo.gl/maps/qzRxDzcsr2r</a:t>
            </a:r>
            <a:r>
              <a:rPr lang="en-US" b="1" u="sng" dirty="0" smtClean="0"/>
              <a:t>(</a:t>
            </a:r>
            <a:r>
              <a:rPr lang="en-US" dirty="0"/>
              <a:t>9 units4 stories3 </a:t>
            </a:r>
            <a:r>
              <a:rPr lang="en-US" dirty="0" err="1"/>
              <a:t>buildingsBuilt</a:t>
            </a:r>
            <a:r>
              <a:rPr lang="en-US" dirty="0"/>
              <a:t> in </a:t>
            </a:r>
            <a:r>
              <a:rPr lang="en-US" dirty="0" smtClean="0"/>
              <a:t>1900)</a:t>
            </a:r>
            <a:endParaRPr lang="en-US" dirty="0"/>
          </a:p>
          <a:p>
            <a:r>
              <a:rPr lang="en-US" b="1" dirty="0"/>
              <a:t>5. 239 Henry Street (129) </a:t>
            </a:r>
            <a:r>
              <a:rPr lang="en-US" b="1" u="sng" dirty="0">
                <a:hlinkClick r:id="rId5"/>
              </a:rPr>
              <a:t>https://</a:t>
            </a:r>
            <a:r>
              <a:rPr lang="en-US" b="1" u="sng" dirty="0" smtClean="0">
                <a:hlinkClick r:id="rId5"/>
              </a:rPr>
              <a:t>goo.gl/maps/S5EWqm7wyc42</a:t>
            </a:r>
            <a:r>
              <a:rPr lang="en-US" b="1" u="sng" dirty="0" smtClean="0"/>
              <a:t>(</a:t>
            </a:r>
            <a:r>
              <a:rPr lang="en-US" dirty="0"/>
              <a:t>9 units5 </a:t>
            </a:r>
            <a:r>
              <a:rPr lang="en-US" dirty="0" err="1"/>
              <a:t>storiesBuilt</a:t>
            </a:r>
            <a:r>
              <a:rPr lang="en-US" dirty="0"/>
              <a:t> in </a:t>
            </a:r>
            <a:r>
              <a:rPr lang="en-US" dirty="0" smtClean="0"/>
              <a:t>1900)</a:t>
            </a:r>
            <a:endParaRPr lang="en-US" dirty="0"/>
          </a:p>
          <a:p>
            <a:r>
              <a:rPr lang="en-US" b="1" dirty="0"/>
              <a:t>6.</a:t>
            </a:r>
            <a:r>
              <a:rPr lang="en-US" dirty="0"/>
              <a:t> 153 </a:t>
            </a:r>
            <a:r>
              <a:rPr lang="en-US" dirty="0" err="1"/>
              <a:t>Norfold</a:t>
            </a:r>
            <a:r>
              <a:rPr lang="en-US" dirty="0"/>
              <a:t> St( 125) </a:t>
            </a:r>
            <a:r>
              <a:rPr lang="en-US" b="1" u="sng" dirty="0">
                <a:hlinkClick r:id="rId6"/>
              </a:rPr>
              <a:t>https://goo.gl/maps/gWznYcn1D5k</a:t>
            </a:r>
            <a:endParaRPr lang="en-US" dirty="0"/>
          </a:p>
          <a:p>
            <a:r>
              <a:rPr lang="en-US" b="1" dirty="0"/>
              <a:t>7.</a:t>
            </a:r>
            <a:r>
              <a:rPr lang="en-US" dirty="0"/>
              <a:t> 129 2</a:t>
            </a:r>
            <a:r>
              <a:rPr lang="en-US" baseline="30000" dirty="0"/>
              <a:t>nd</a:t>
            </a:r>
            <a:r>
              <a:rPr lang="en-US" dirty="0"/>
              <a:t> Ave(107) </a:t>
            </a:r>
            <a:r>
              <a:rPr lang="en-US" b="1" u="sng" dirty="0">
                <a:hlinkClick r:id="rId7"/>
              </a:rPr>
              <a:t>https://</a:t>
            </a:r>
            <a:r>
              <a:rPr lang="en-US" b="1" u="sng" dirty="0" smtClean="0">
                <a:hlinkClick r:id="rId7"/>
              </a:rPr>
              <a:t>goo.gl/maps/qoySmCxFpd82</a:t>
            </a:r>
            <a:r>
              <a:rPr lang="en-US" b="1" u="sng" dirty="0" smtClean="0"/>
              <a:t>(</a:t>
            </a:r>
            <a:r>
              <a:rPr lang="en-US" dirty="0"/>
              <a:t>2 units6 </a:t>
            </a:r>
            <a:r>
              <a:rPr lang="en-US" dirty="0" err="1"/>
              <a:t>storiesBuilt</a:t>
            </a:r>
            <a:r>
              <a:rPr lang="en-US" dirty="0"/>
              <a:t> in </a:t>
            </a:r>
            <a:r>
              <a:rPr lang="en-US" dirty="0" smtClean="0"/>
              <a:t>1900)</a:t>
            </a:r>
            <a:endParaRPr lang="en-US" dirty="0"/>
          </a:p>
          <a:p>
            <a:r>
              <a:rPr lang="en-US" b="1" dirty="0"/>
              <a:t>8.35 E 2</a:t>
            </a:r>
            <a:r>
              <a:rPr lang="en-US" b="1" baseline="30000" dirty="0"/>
              <a:t>nd</a:t>
            </a:r>
            <a:r>
              <a:rPr lang="en-US" b="1" dirty="0"/>
              <a:t> St (104)</a:t>
            </a:r>
            <a:r>
              <a:rPr lang="en-US" dirty="0"/>
              <a:t> </a:t>
            </a:r>
            <a:r>
              <a:rPr lang="en-US" b="1" u="sng" dirty="0">
                <a:hlinkClick r:id="rId8"/>
              </a:rPr>
              <a:t>https://</a:t>
            </a:r>
            <a:r>
              <a:rPr lang="en-US" b="1" u="sng" dirty="0" smtClean="0">
                <a:hlinkClick r:id="rId8"/>
              </a:rPr>
              <a:t>goo.gl/maps/o1WzZqLiP7B2</a:t>
            </a:r>
            <a:r>
              <a:rPr lang="en-US" b="1" u="sng" dirty="0" smtClean="0"/>
              <a:t>(</a:t>
            </a:r>
            <a:r>
              <a:rPr lang="en-US" dirty="0"/>
              <a:t>4 units6 </a:t>
            </a:r>
            <a:r>
              <a:rPr lang="en-US" dirty="0" err="1"/>
              <a:t>storiesBuilt</a:t>
            </a:r>
            <a:r>
              <a:rPr lang="en-US" dirty="0"/>
              <a:t> in 2003	</a:t>
            </a:r>
          </a:p>
          <a:p>
            <a:r>
              <a:rPr lang="en-US" dirty="0" smtClean="0"/>
              <a:t>)</a:t>
            </a:r>
            <a:endParaRPr lang="en-US" dirty="0"/>
          </a:p>
          <a:p>
            <a:r>
              <a:rPr lang="en-US" b="1" dirty="0"/>
              <a:t>9.</a:t>
            </a:r>
            <a:r>
              <a:rPr lang="en-US" dirty="0"/>
              <a:t> 197 Madison St(94) </a:t>
            </a:r>
            <a:r>
              <a:rPr lang="en-US" b="1" u="sng" dirty="0">
                <a:hlinkClick r:id="rId9"/>
              </a:rPr>
              <a:t>https://</a:t>
            </a:r>
            <a:r>
              <a:rPr lang="en-US" b="1" u="sng" dirty="0" smtClean="0">
                <a:hlinkClick r:id="rId9"/>
              </a:rPr>
              <a:t>goo.gl/maps/Kz9NNsrFW1y</a:t>
            </a:r>
            <a:r>
              <a:rPr lang="en-US" dirty="0"/>
              <a:t>20 units6 </a:t>
            </a:r>
            <a:r>
              <a:rPr lang="en-US" dirty="0" err="1"/>
              <a:t>storiesBuilt</a:t>
            </a:r>
            <a:r>
              <a:rPr lang="en-US" dirty="0"/>
              <a:t> in 1901	</a:t>
            </a:r>
          </a:p>
          <a:p>
            <a:endParaRPr lang="en-US" dirty="0"/>
          </a:p>
          <a:p>
            <a:r>
              <a:rPr lang="en-US" b="1" dirty="0"/>
              <a:t>10.</a:t>
            </a:r>
            <a:r>
              <a:rPr lang="en-US" dirty="0"/>
              <a:t> 163 Orchard St(90) </a:t>
            </a:r>
            <a:r>
              <a:rPr lang="en-US" b="1" dirty="0"/>
              <a:t>https://</a:t>
            </a:r>
            <a:r>
              <a:rPr lang="en-US" b="1" dirty="0" err="1" smtClean="0"/>
              <a:t>goo.gl</a:t>
            </a:r>
            <a:r>
              <a:rPr lang="en-US" b="1" dirty="0" smtClean="0"/>
              <a:t>/maps/fG4w8CnLwnv(</a:t>
            </a:r>
            <a:r>
              <a:rPr lang="en-US" dirty="0"/>
              <a:t>12 </a:t>
            </a:r>
            <a:r>
              <a:rPr lang="en-US" dirty="0" err="1"/>
              <a:t>storiesBuilt</a:t>
            </a:r>
            <a:r>
              <a:rPr lang="en-US" dirty="0"/>
              <a:t> in 2009	</a:t>
            </a:r>
          </a:p>
          <a:p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21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Winter: fell down on the street and heat hot water </a:t>
            </a:r>
          </a:p>
          <a:p>
            <a:pPr lvl="0"/>
            <a:r>
              <a:rPr lang="en-US" dirty="0"/>
              <a:t>Spring: Noise</a:t>
            </a:r>
          </a:p>
          <a:p>
            <a:pPr lvl="0"/>
            <a:r>
              <a:rPr lang="en-US" dirty="0"/>
              <a:t>Summer: Rat</a:t>
            </a:r>
          </a:p>
          <a:p>
            <a:pPr lvl="0"/>
            <a:r>
              <a:rPr lang="en-US" dirty="0"/>
              <a:t>Fall: </a:t>
            </a:r>
            <a:r>
              <a:rPr lang="en-US" dirty="0" smtClean="0"/>
              <a:t>pothole, street condition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99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10 on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http://www.scribblemaps.com/maps/view/HeatHot_water_complains_/CB03-1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926" y="2433058"/>
            <a:ext cx="5158674" cy="442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Explore the structure of CB03’s urban fabric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>
                <a:hlinkClick r:id="rId2"/>
              </a:rPr>
              <a:t>http://io.morphocode.com/urban-layers</a:t>
            </a:r>
            <a:r>
              <a:rPr lang="en-US" u="sng" dirty="0" smtClean="0">
                <a:hlinkClick r:id="rId2"/>
              </a:rPr>
              <a:t>/</a:t>
            </a:r>
            <a:endParaRPr lang="en-US" u="sng" dirty="0" smtClean="0"/>
          </a:p>
          <a:p>
            <a:endParaRPr lang="en-US" u="sng" dirty="0"/>
          </a:p>
          <a:p>
            <a:endParaRPr lang="en-US" u="sng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20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9" y="0"/>
            <a:ext cx="11815482" cy="6598024"/>
          </a:xfrm>
        </p:spPr>
      </p:pic>
    </p:spTree>
    <p:extLst>
      <p:ext uri="{BB962C8B-B14F-4D97-AF65-F5344CB8AC3E}">
        <p14:creationId xmlns:p14="http://schemas.microsoft.com/office/powerpoint/2010/main" val="197615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Rat Problems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465" y="1825624"/>
            <a:ext cx="4721123" cy="4717679"/>
          </a:xfrm>
        </p:spPr>
      </p:pic>
    </p:spTree>
    <p:extLst>
      <p:ext uri="{BB962C8B-B14F-4D97-AF65-F5344CB8AC3E}">
        <p14:creationId xmlns:p14="http://schemas.microsoft.com/office/powerpoint/2010/main" val="1561640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665197867"/>
              </p:ext>
            </p:extLst>
          </p:nvPr>
        </p:nvGraphicFramePr>
        <p:xfrm>
          <a:off x="5649687" y="0"/>
          <a:ext cx="5892800" cy="6954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1036343482"/>
              </p:ext>
            </p:extLst>
          </p:nvPr>
        </p:nvGraphicFramePr>
        <p:xfrm>
          <a:off x="153895" y="0"/>
          <a:ext cx="5495792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6143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121410103"/>
              </p:ext>
            </p:extLst>
          </p:nvPr>
        </p:nvGraphicFramePr>
        <p:xfrm>
          <a:off x="-1" y="-380546"/>
          <a:ext cx="5812971" cy="7238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1652583507"/>
              </p:ext>
            </p:extLst>
          </p:nvPr>
        </p:nvGraphicFramePr>
        <p:xfrm>
          <a:off x="5812970" y="-380546"/>
          <a:ext cx="6845300" cy="7679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4874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96887"/>
            <a:ext cx="10515600" cy="1325563"/>
          </a:xfrm>
        </p:spPr>
        <p:txBody>
          <a:bodyPr/>
          <a:lstStyle/>
          <a:p>
            <a:r>
              <a:rPr lang="en-US" dirty="0" smtClean="0"/>
              <a:t>Comparison Rodent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2012- June and August </a:t>
            </a:r>
          </a:p>
          <a:p>
            <a:r>
              <a:rPr lang="en-US" dirty="0" smtClean="0"/>
              <a:t>2013- July and October </a:t>
            </a:r>
          </a:p>
          <a:p>
            <a:r>
              <a:rPr lang="en-US" dirty="0" smtClean="0"/>
              <a:t>2014-  from April to December</a:t>
            </a:r>
          </a:p>
          <a:p>
            <a:r>
              <a:rPr lang="en-US" dirty="0" smtClean="0"/>
              <a:t>2015- from May to October</a:t>
            </a:r>
          </a:p>
        </p:txBody>
      </p:sp>
    </p:spTree>
    <p:extLst>
      <p:ext uri="{BB962C8B-B14F-4D97-AF65-F5344CB8AC3E}">
        <p14:creationId xmlns:p14="http://schemas.microsoft.com/office/powerpoint/2010/main" val="13101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Reason for rodent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Background: Nightlife- heavy and restaurant-rich Chinatown. Food are more.</a:t>
            </a:r>
          </a:p>
          <a:p>
            <a:r>
              <a:rPr lang="en-US" dirty="0" smtClean="0"/>
              <a:t>Reason</a:t>
            </a:r>
            <a:r>
              <a:rPr lang="en-US" dirty="0"/>
              <a:t>: 1. summer, the food are abundant much more than other season. 2. From spring which the </a:t>
            </a:r>
            <a:r>
              <a:rPr lang="en-US" dirty="0" err="1"/>
              <a:t>wheater</a:t>
            </a:r>
            <a:r>
              <a:rPr lang="en-US" dirty="0"/>
              <a:t> is getting warm, more rats , then summer is a pike time of Rats.3. Near </a:t>
            </a:r>
            <a:r>
              <a:rPr lang="en-US" dirty="0" err="1"/>
              <a:t>Octorber</a:t>
            </a:r>
            <a:r>
              <a:rPr lang="en-US" dirty="0"/>
              <a:t>, because the </a:t>
            </a:r>
            <a:r>
              <a:rPr lang="en-US" dirty="0" err="1"/>
              <a:t>temprature</a:t>
            </a:r>
            <a:r>
              <a:rPr lang="en-US" dirty="0"/>
              <a:t> is getting colder or cooler, rats also have a good </a:t>
            </a:r>
            <a:r>
              <a:rPr lang="en-US" dirty="0" err="1"/>
              <a:t>condtion</a:t>
            </a:r>
            <a:r>
              <a:rPr lang="en-US" dirty="0"/>
              <a:t> for growing up. </a:t>
            </a:r>
          </a:p>
          <a:p>
            <a:pPr marL="0" indent="0">
              <a:buNone/>
            </a:pPr>
            <a:r>
              <a:rPr lang="en-US" dirty="0"/>
              <a:t>Find reason, Solution 1. then we might have some solution: Limit food abundant, the reason is rats, is always because food.   Solution2, Control the rats at winter, then this will affect the whole year problems.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5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383002956"/>
              </p:ext>
            </p:extLst>
          </p:nvPr>
        </p:nvGraphicFramePr>
        <p:xfrm>
          <a:off x="838200" y="577396"/>
          <a:ext cx="10515600" cy="62806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695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131 Broadway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957" y="1825625"/>
            <a:ext cx="8989605" cy="4820104"/>
          </a:xfrm>
        </p:spPr>
      </p:pic>
    </p:spTree>
    <p:extLst>
      <p:ext uri="{BB962C8B-B14F-4D97-AF65-F5344CB8AC3E}">
        <p14:creationId xmlns:p14="http://schemas.microsoft.com/office/powerpoint/2010/main" val="54684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10 complains(Spring)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66913118"/>
              </p:ext>
            </p:extLst>
          </p:nvPr>
        </p:nvGraphicFramePr>
        <p:xfrm>
          <a:off x="1923803" y="1825625"/>
          <a:ext cx="7291449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6209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153 </a:t>
            </a:r>
            <a:r>
              <a:rPr lang="en-US" dirty="0" err="1"/>
              <a:t>norfolk</a:t>
            </a:r>
            <a:r>
              <a:rPr lang="en-US" dirty="0"/>
              <a:t> street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496" y="2286000"/>
            <a:ext cx="8177146" cy="4022725"/>
          </a:xfrm>
        </p:spPr>
      </p:pic>
    </p:spTree>
    <p:extLst>
      <p:ext uri="{BB962C8B-B14F-4D97-AF65-F5344CB8AC3E}">
        <p14:creationId xmlns:p14="http://schemas.microsoft.com/office/powerpoint/2010/main" val="140497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135 Eldridge </a:t>
            </a:r>
            <a:r>
              <a:rPr lang="en-US" dirty="0" smtClean="0"/>
              <a:t>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43" y="2121694"/>
            <a:ext cx="7506607" cy="4507706"/>
          </a:xfrm>
        </p:spPr>
      </p:pic>
    </p:spTree>
    <p:extLst>
      <p:ext uri="{BB962C8B-B14F-4D97-AF65-F5344CB8AC3E}">
        <p14:creationId xmlns:p14="http://schemas.microsoft.com/office/powerpoint/2010/main" val="178031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for top 10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www.scribblemaps.com</a:t>
            </a:r>
            <a:r>
              <a:rPr lang="en-US" dirty="0"/>
              <a:t>/maps/view/Top_10_rats_complains_/CB03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353" y="2315687"/>
            <a:ext cx="5522026" cy="466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1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Area I want to increase 311 requests is </a:t>
            </a:r>
            <a:br>
              <a:rPr lang="en-US" dirty="0" smtClean="0"/>
            </a:br>
            <a:r>
              <a:rPr lang="en-US" dirty="0"/>
              <a:t> 98 ST MARKS </a:t>
            </a:r>
            <a:r>
              <a:rPr lang="en-US" dirty="0" smtClean="0"/>
              <a:t>PLACE( Several restaurants and night life club at the bottom of resident </a:t>
            </a:r>
            <a:r>
              <a:rPr lang="en-US" dirty="0" err="1" smtClean="0"/>
              <a:t>buidling</a:t>
            </a:r>
            <a:r>
              <a:rPr lang="en-US" dirty="0" smtClean="0"/>
              <a:t>, there must be so many rats) Method: Use posters or </a:t>
            </a:r>
            <a:r>
              <a:rPr lang="en-US" dirty="0" err="1" smtClean="0"/>
              <a:t>annocements</a:t>
            </a:r>
            <a:r>
              <a:rPr lang="en-US" dirty="0" smtClean="0"/>
              <a:t> to inform people live there use 311.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265" y="2474259"/>
            <a:ext cx="8315779" cy="4383741"/>
          </a:xfrm>
        </p:spPr>
      </p:pic>
    </p:spTree>
    <p:extLst>
      <p:ext uri="{BB962C8B-B14F-4D97-AF65-F5344CB8AC3E}">
        <p14:creationId xmlns:p14="http://schemas.microsoft.com/office/powerpoint/2010/main" val="36913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Street Condition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3936" y="2286000"/>
            <a:ext cx="5860266" cy="4022725"/>
          </a:xfrm>
        </p:spPr>
      </p:pic>
    </p:spTree>
    <p:extLst>
      <p:ext uri="{BB962C8B-B14F-4D97-AF65-F5344CB8AC3E}">
        <p14:creationId xmlns:p14="http://schemas.microsoft.com/office/powerpoint/2010/main" val="121231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Street Conditions Descriptor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Cave-in (The most problem)</a:t>
            </a:r>
          </a:p>
          <a:p>
            <a:r>
              <a:rPr lang="en-US" dirty="0" smtClean="0"/>
              <a:t>Pothole </a:t>
            </a:r>
          </a:p>
          <a:p>
            <a:r>
              <a:rPr lang="en-US" dirty="0"/>
              <a:t>Rough, Pitted or Cracked Roads </a:t>
            </a:r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621722531"/>
              </p:ext>
            </p:extLst>
          </p:nvPr>
        </p:nvGraphicFramePr>
        <p:xfrm>
          <a:off x="5932714" y="1354364"/>
          <a:ext cx="5181600" cy="55036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2152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10956969"/>
              </p:ext>
            </p:extLst>
          </p:nvPr>
        </p:nvGraphicFramePr>
        <p:xfrm>
          <a:off x="6101256" y="94593"/>
          <a:ext cx="5265682" cy="36709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862169634"/>
              </p:ext>
            </p:extLst>
          </p:nvPr>
        </p:nvGraphicFramePr>
        <p:xfrm>
          <a:off x="0" y="3765550"/>
          <a:ext cx="4572000" cy="30924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491595753"/>
              </p:ext>
            </p:extLst>
          </p:nvPr>
        </p:nvGraphicFramePr>
        <p:xfrm>
          <a:off x="0" y="0"/>
          <a:ext cx="4572000" cy="4089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196550569"/>
              </p:ext>
            </p:extLst>
          </p:nvPr>
        </p:nvGraphicFramePr>
        <p:xfrm>
          <a:off x="6511158" y="3878318"/>
          <a:ext cx="4855779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35035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1470674930"/>
              </p:ext>
            </p:extLst>
          </p:nvPr>
        </p:nvGraphicFramePr>
        <p:xfrm>
          <a:off x="-244364" y="-385598"/>
          <a:ext cx="4572000" cy="4178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1419507190"/>
              </p:ext>
            </p:extLst>
          </p:nvPr>
        </p:nvGraphicFramePr>
        <p:xfrm>
          <a:off x="141889" y="379270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55665418"/>
              </p:ext>
            </p:extLst>
          </p:nvPr>
        </p:nvGraphicFramePr>
        <p:xfrm>
          <a:off x="6700346" y="0"/>
          <a:ext cx="4572000" cy="3517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640936297"/>
              </p:ext>
            </p:extLst>
          </p:nvPr>
        </p:nvGraphicFramePr>
        <p:xfrm>
          <a:off x="6605344" y="379270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32119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1540447097"/>
              </p:ext>
            </p:extLst>
          </p:nvPr>
        </p:nvGraphicFramePr>
        <p:xfrm>
          <a:off x="539970" y="-110320"/>
          <a:ext cx="4572000" cy="36135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1528470688"/>
              </p:ext>
            </p:extLst>
          </p:nvPr>
        </p:nvGraphicFramePr>
        <p:xfrm>
          <a:off x="150390" y="3135086"/>
          <a:ext cx="4572000" cy="41088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210152217"/>
              </p:ext>
            </p:extLst>
          </p:nvPr>
        </p:nvGraphicFramePr>
        <p:xfrm>
          <a:off x="6297197" y="-201882"/>
          <a:ext cx="4572000" cy="40927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1560244223"/>
              </p:ext>
            </p:extLst>
          </p:nvPr>
        </p:nvGraphicFramePr>
        <p:xfrm>
          <a:off x="6297197" y="3007325"/>
          <a:ext cx="4572000" cy="3850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9606583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1362732880"/>
              </p:ext>
            </p:extLst>
          </p:nvPr>
        </p:nvGraphicFramePr>
        <p:xfrm>
          <a:off x="331076" y="-1"/>
          <a:ext cx="4572000" cy="37889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998840939"/>
              </p:ext>
            </p:extLst>
          </p:nvPr>
        </p:nvGraphicFramePr>
        <p:xfrm>
          <a:off x="331076" y="41148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607066950"/>
              </p:ext>
            </p:extLst>
          </p:nvPr>
        </p:nvGraphicFramePr>
        <p:xfrm>
          <a:off x="6716110" y="-141890"/>
          <a:ext cx="4572000" cy="33162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618262007"/>
              </p:ext>
            </p:extLst>
          </p:nvPr>
        </p:nvGraphicFramePr>
        <p:xfrm>
          <a:off x="6873766" y="3788978"/>
          <a:ext cx="4572000" cy="3169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947737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</a:t>
            </a:r>
            <a:r>
              <a:rPr lang="en-US" dirty="0" smtClean="0"/>
              <a:t>complains(Summer)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898835885"/>
              </p:ext>
            </p:extLst>
          </p:nvPr>
        </p:nvGraphicFramePr>
        <p:xfrm>
          <a:off x="1971305" y="1825625"/>
          <a:ext cx="7576456" cy="3949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8048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According to Season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so many CAVE-IN complain on summer.</a:t>
            </a:r>
          </a:p>
          <a:p>
            <a:r>
              <a:rPr lang="en-US" dirty="0" smtClean="0"/>
              <a:t>From 2014 POT-HOLE are being a problem all seasons.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Map </a:t>
            </a:r>
            <a:r>
              <a:rPr lang="en-US" dirty="0"/>
              <a:t>for Pothole :http://</a:t>
            </a:r>
            <a:r>
              <a:rPr lang="en-US" dirty="0" err="1"/>
              <a:t>www.scribblemaps.com</a:t>
            </a:r>
            <a:r>
              <a:rPr lang="en-US" dirty="0"/>
              <a:t>/maps/view/Top_10_Pothole/CB03-4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875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Noise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7025" y="2286000"/>
            <a:ext cx="6034087" cy="4022725"/>
          </a:xfrm>
        </p:spPr>
      </p:pic>
    </p:spTree>
    <p:extLst>
      <p:ext uri="{BB962C8B-B14F-4D97-AF65-F5344CB8AC3E}">
        <p14:creationId xmlns:p14="http://schemas.microsoft.com/office/powerpoint/2010/main" val="124742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55371031"/>
              </p:ext>
            </p:extLst>
          </p:nvPr>
        </p:nvGraphicFramePr>
        <p:xfrm>
          <a:off x="137556" y="0"/>
          <a:ext cx="10726271" cy="8209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339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Noise Hot Sports(Address and descriptor and value 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673833822"/>
              </p:ext>
            </p:extLst>
          </p:nvPr>
        </p:nvGraphicFramePr>
        <p:xfrm>
          <a:off x="340659" y="1418477"/>
          <a:ext cx="5199529" cy="54395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1005142956"/>
              </p:ext>
            </p:extLst>
          </p:nvPr>
        </p:nvGraphicFramePr>
        <p:xfrm>
          <a:off x="5360894" y="1418477"/>
          <a:ext cx="5257800" cy="61405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0308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Repeater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1860858859"/>
              </p:ext>
            </p:extLst>
          </p:nvPr>
        </p:nvGraphicFramePr>
        <p:xfrm>
          <a:off x="8032375" y="1771650"/>
          <a:ext cx="2879819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500678983"/>
              </p:ext>
            </p:extLst>
          </p:nvPr>
        </p:nvGraphicFramePr>
        <p:xfrm>
          <a:off x="3460375" y="1825625"/>
          <a:ext cx="4572000" cy="4845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793619802"/>
              </p:ext>
            </p:extLst>
          </p:nvPr>
        </p:nvGraphicFramePr>
        <p:xfrm>
          <a:off x="838200" y="1825625"/>
          <a:ext cx="3238500" cy="4965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11598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Top 10 Repeater’s map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www.scribblemaps.com</a:t>
            </a:r>
            <a:r>
              <a:rPr lang="en-US" dirty="0"/>
              <a:t>/maps/view/Repeaters/CB03-3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758" y="2588820"/>
            <a:ext cx="3911906" cy="426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0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262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News Related this Noise(One reason for  noise)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38189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For years, it was considered one of the more notorious stalled construction sites on the Lower East Side.</a:t>
            </a:r>
          </a:p>
          <a:p>
            <a:r>
              <a:rPr lang="en-US" dirty="0">
                <a:hlinkClick r:id="rId2"/>
              </a:rPr>
              <a:t>324-326 Grand Street was felled in 2008, forever ruining the quaint row of two-story dwellings between Orchard and Ludlow on the north side. An out-of-context 18-story hotel had been in the works at the time, but was not to be. The foundation poured in the aftermath of demolition would eventually sprout enough weed trees for a community garden. Another case of arrested development. That is, until </a:t>
            </a:r>
            <a:r>
              <a:rPr lang="en-US" dirty="0">
                <a:hlinkClick r:id="rId3"/>
              </a:rPr>
              <a:t>DOB permits were renewed in April to reactivate the dormant space.</a:t>
            </a:r>
          </a:p>
          <a:p>
            <a:r>
              <a:rPr lang="en-US" dirty="0"/>
              <a:t>Shortly thereafter, the weathered concrete slab was excised and excavation onsite began anew. Then last week a sky-scraping </a:t>
            </a:r>
            <a:r>
              <a:rPr lang="en-US" dirty="0" err="1"/>
              <a:t>piledriver</a:t>
            </a:r>
            <a:r>
              <a:rPr lang="en-US" dirty="0"/>
              <a:t> moved into place. Ready for action. Brace yourselves for the inevitable clank-clank.</a:t>
            </a:r>
          </a:p>
          <a:p>
            <a:r>
              <a:rPr lang="en-US" b="1" dirty="0">
                <a:solidFill>
                  <a:srgbClr val="FF0000"/>
                </a:solidFill>
              </a:rPr>
              <a:t>Height of the new building planned for 324-326 Grand was halved to seven stories, or 75 feet. There will be 20 total dwelling units, which equates to 13,692 square-feet of residential living </a:t>
            </a:r>
            <a:r>
              <a:rPr lang="en-US" b="1" dirty="0" smtClean="0">
                <a:solidFill>
                  <a:srgbClr val="FF0000"/>
                </a:solidFill>
              </a:rPr>
              <a:t>space; </a:t>
            </a:r>
            <a:r>
              <a:rPr lang="en-US" b="1" dirty="0">
                <a:solidFill>
                  <a:srgbClr val="FF0000"/>
                </a:solidFill>
              </a:rPr>
              <a:t>the remaining 3,738 square-feet is reserved for commercial use</a:t>
            </a:r>
            <a:r>
              <a:rPr lang="en-US" b="1" dirty="0" smtClean="0">
                <a:solidFill>
                  <a:srgbClr val="FF0000"/>
                </a:solidFill>
              </a:rPr>
              <a:t>.</a:t>
            </a:r>
          </a:p>
          <a:p>
            <a:r>
              <a:rPr lang="en-US" dirty="0" smtClean="0"/>
              <a:t>(</a:t>
            </a:r>
            <a:r>
              <a:rPr lang="en-US" dirty="0">
                <a:hlinkClick r:id="rId4"/>
              </a:rPr>
              <a:t>http://www.boweryboogie.com/2013/07/construction-reactivated-at-long-stalled-324-grand-street-site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50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Illegal Parking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7284" y="2286000"/>
            <a:ext cx="6453569" cy="4022725"/>
          </a:xfrm>
        </p:spPr>
      </p:pic>
    </p:spTree>
    <p:extLst>
      <p:ext uri="{BB962C8B-B14F-4D97-AF65-F5344CB8AC3E}">
        <p14:creationId xmlns:p14="http://schemas.microsoft.com/office/powerpoint/2010/main" val="5138639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 ten </a:t>
            </a:r>
            <a:r>
              <a:rPr lang="en-US" dirty="0" smtClean="0"/>
              <a:t>addresses' illegal parking complains 2012-2015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78106392"/>
              </p:ext>
            </p:extLst>
          </p:nvPr>
        </p:nvGraphicFramePr>
        <p:xfrm>
          <a:off x="2557318" y="1846263"/>
          <a:ext cx="5359400" cy="4330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86725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2099155439"/>
              </p:ext>
            </p:extLst>
          </p:nvPr>
        </p:nvGraphicFramePr>
        <p:xfrm>
          <a:off x="1730188" y="439271"/>
          <a:ext cx="4572000" cy="53160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1644110357"/>
              </p:ext>
            </p:extLst>
          </p:nvPr>
        </p:nvGraphicFramePr>
        <p:xfrm>
          <a:off x="6965576" y="251010"/>
          <a:ext cx="4572000" cy="52174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6573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Top 10 complains (Fall)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048876878"/>
              </p:ext>
            </p:extLst>
          </p:nvPr>
        </p:nvGraphicFramePr>
        <p:xfrm>
          <a:off x="1211282" y="1747055"/>
          <a:ext cx="7825839" cy="4349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9586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Hot spots is: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479201162"/>
              </p:ext>
            </p:extLst>
          </p:nvPr>
        </p:nvGraphicFramePr>
        <p:xfrm>
          <a:off x="1272988" y="1524000"/>
          <a:ext cx="9072283" cy="5074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336811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1694019354"/>
              </p:ext>
            </p:extLst>
          </p:nvPr>
        </p:nvGraphicFramePr>
        <p:xfrm>
          <a:off x="167651" y="-154379"/>
          <a:ext cx="10004612" cy="7279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149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map for top 10 address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www.scribblemaps.com</a:t>
            </a:r>
            <a:r>
              <a:rPr lang="en-US" dirty="0"/>
              <a:t>/maps/view/Top_10_illegal_parking/CB03-2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00" y="2493817"/>
            <a:ext cx="3673104" cy="424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9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Street Scene for Constancy Illegal </a:t>
            </a:r>
            <a:r>
              <a:rPr lang="en-US" dirty="0" err="1" smtClean="0"/>
              <a:t>Paking</a:t>
            </a:r>
            <a:r>
              <a:rPr lang="en-US" dirty="0" smtClean="0"/>
              <a:t>(1)</a:t>
            </a:r>
            <a:br>
              <a:rPr lang="en-US" dirty="0" smtClean="0"/>
            </a:br>
            <a:r>
              <a:rPr lang="en-US" dirty="0" smtClean="0"/>
              <a:t>165 Ave C 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668" y="2276887"/>
            <a:ext cx="7565145" cy="4670178"/>
          </a:xfrm>
        </p:spPr>
      </p:pic>
    </p:spTree>
    <p:extLst>
      <p:ext uri="{BB962C8B-B14F-4D97-AF65-F5344CB8AC3E}">
        <p14:creationId xmlns:p14="http://schemas.microsoft.com/office/powerpoint/2010/main" val="11879603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Street Scene for Constancy Illegal </a:t>
            </a:r>
            <a:r>
              <a:rPr lang="en-US" dirty="0" err="1" smtClean="0"/>
              <a:t>Paking</a:t>
            </a:r>
            <a:r>
              <a:rPr lang="en-US" dirty="0" smtClean="0"/>
              <a:t>(2)</a:t>
            </a:r>
            <a:br>
              <a:rPr lang="en-US" dirty="0" smtClean="0"/>
            </a:br>
            <a:r>
              <a:rPr lang="en-US" dirty="0" smtClean="0"/>
              <a:t>250 South Street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69" y="2468562"/>
            <a:ext cx="9474200" cy="3657600"/>
          </a:xfrm>
        </p:spPr>
      </p:pic>
    </p:spTree>
    <p:extLst>
      <p:ext uri="{BB962C8B-B14F-4D97-AF65-F5344CB8AC3E}">
        <p14:creationId xmlns:p14="http://schemas.microsoft.com/office/powerpoint/2010/main" val="4444700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Street Scene for Constancy Illegal </a:t>
            </a:r>
            <a:r>
              <a:rPr lang="en-US" dirty="0" err="1" smtClean="0"/>
              <a:t>Paking</a:t>
            </a:r>
            <a:r>
              <a:rPr lang="en-US" dirty="0"/>
              <a:t>(3)</a:t>
            </a:r>
            <a:br>
              <a:rPr lang="en-US" dirty="0"/>
            </a:br>
            <a:r>
              <a:rPr lang="en-US" dirty="0"/>
              <a:t>80 Rutgers </a:t>
            </a:r>
            <a:r>
              <a:rPr lang="en-US" dirty="0" smtClean="0"/>
              <a:t>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989" y="2286000"/>
            <a:ext cx="3476159" cy="4022725"/>
          </a:xfrm>
        </p:spPr>
      </p:pic>
    </p:spTree>
    <p:extLst>
      <p:ext uri="{BB962C8B-B14F-4D97-AF65-F5344CB8AC3E}">
        <p14:creationId xmlns:p14="http://schemas.microsoft.com/office/powerpoint/2010/main" val="7646355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for consistency location illegal parking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www.scribblemaps.com</a:t>
            </a:r>
            <a:r>
              <a:rPr lang="en-US" dirty="0"/>
              <a:t>/maps/view/Top_10consistency/CB03-5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00" y="2458192"/>
            <a:ext cx="3845461" cy="401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3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Top 10 complains(Winter)2012-2015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233675269"/>
              </p:ext>
            </p:extLst>
          </p:nvPr>
        </p:nvGraphicFramePr>
        <p:xfrm>
          <a:off x="2904177" y="1947553"/>
          <a:ext cx="7415480" cy="38748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3109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ssumptions </a:t>
            </a:r>
            <a:r>
              <a:rPr lang="en-US" dirty="0"/>
              <a:t>changed </a:t>
            </a:r>
            <a:r>
              <a:rPr lang="en-US" dirty="0" smtClean="0"/>
              <a:t>or not?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Spring no change</a:t>
            </a:r>
          </a:p>
          <a:p>
            <a:r>
              <a:rPr lang="en-US" dirty="0" smtClean="0"/>
              <a:t>Summer From rodent to Noise</a:t>
            </a:r>
          </a:p>
          <a:p>
            <a:r>
              <a:rPr lang="en-US" dirty="0" smtClean="0"/>
              <a:t>Fall From street condition to Noise and Heating</a:t>
            </a:r>
          </a:p>
          <a:p>
            <a:r>
              <a:rPr lang="en-US" dirty="0" smtClean="0"/>
              <a:t>Winter not a big change it is Heating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38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Heat/ Hot water Complains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1344" y="2286000"/>
            <a:ext cx="8045450" cy="4022725"/>
          </a:xfrm>
        </p:spPr>
      </p:pic>
    </p:spTree>
    <p:extLst>
      <p:ext uri="{BB962C8B-B14F-4D97-AF65-F5344CB8AC3E}">
        <p14:creationId xmlns:p14="http://schemas.microsoft.com/office/powerpoint/2010/main" val="193710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07598" y="702846"/>
            <a:ext cx="6492875" cy="5817435"/>
          </a:xfrm>
        </p:spPr>
      </p:pic>
    </p:spTree>
    <p:extLst>
      <p:ext uri="{BB962C8B-B14F-4D97-AF65-F5344CB8AC3E}">
        <p14:creationId xmlns:p14="http://schemas.microsoft.com/office/powerpoint/2010/main" val="84216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846</TotalTime>
  <Words>997</Words>
  <Application>Microsoft Macintosh PowerPoint</Application>
  <PresentationFormat>Widescreen</PresentationFormat>
  <Paragraphs>139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Tw Cen MT</vt:lpstr>
      <vt:lpstr>Tw Cen MT Condensed</vt:lpstr>
      <vt:lpstr>Wingdings 3</vt:lpstr>
      <vt:lpstr>Integral</vt:lpstr>
      <vt:lpstr>Explore Community Board 03</vt:lpstr>
      <vt:lpstr>Assumptions</vt:lpstr>
      <vt:lpstr>Top 10 complains(Spring)</vt:lpstr>
      <vt:lpstr>Top 10 complains(Summer)</vt:lpstr>
      <vt:lpstr>Top 10 complains (Fall)</vt:lpstr>
      <vt:lpstr>Top 10 complains(Winter)2012-2015</vt:lpstr>
      <vt:lpstr>Assumptions changed or not?</vt:lpstr>
      <vt:lpstr>Heat/ Hot water Complains </vt:lpstr>
      <vt:lpstr>PowerPoint Presentation</vt:lpstr>
      <vt:lpstr>PowerPoint Presentation</vt:lpstr>
      <vt:lpstr>2012 compare 2013</vt:lpstr>
      <vt:lpstr>Central Park Snowfall record</vt:lpstr>
      <vt:lpstr>PowerPoint Presentation</vt:lpstr>
      <vt:lpstr>2014-2015 Comparison </vt:lpstr>
      <vt:lpstr>Find Where is The Repeaters</vt:lpstr>
      <vt:lpstr>About 513 E 6th Street (From http://streeteasy.com) </vt:lpstr>
      <vt:lpstr>24 1st Avenue (190)  2 Units 3 Stories Built in 1900</vt:lpstr>
      <vt:lpstr>621 WATER STREET(156)</vt:lpstr>
      <vt:lpstr>Repeater HOT WATER/HEAT top 10</vt:lpstr>
      <vt:lpstr>Top 10 on map</vt:lpstr>
      <vt:lpstr>Explore the structure of CB03’s urban fabric</vt:lpstr>
      <vt:lpstr>PowerPoint Presentation</vt:lpstr>
      <vt:lpstr>Rat Problems </vt:lpstr>
      <vt:lpstr>PowerPoint Presentation</vt:lpstr>
      <vt:lpstr>PowerPoint Presentation</vt:lpstr>
      <vt:lpstr>Comparison Rodent</vt:lpstr>
      <vt:lpstr>Reason for rodent </vt:lpstr>
      <vt:lpstr>PowerPoint Presentation</vt:lpstr>
      <vt:lpstr>131 Broadway </vt:lpstr>
      <vt:lpstr>153 norfolk street</vt:lpstr>
      <vt:lpstr>135 Eldridge St</vt:lpstr>
      <vt:lpstr>Map for top 10 </vt:lpstr>
      <vt:lpstr>The Area I want to increase 311 requests is   98 ST MARKS PLACE( Several restaurants and night life club at the bottom of resident buidling, there must be so many rats) Method: Use posters or annocements to inform people live there use 311.</vt:lpstr>
      <vt:lpstr>Street Condition </vt:lpstr>
      <vt:lpstr>Street Conditions Descriptor </vt:lpstr>
      <vt:lpstr>PowerPoint Presentation</vt:lpstr>
      <vt:lpstr>PowerPoint Presentation</vt:lpstr>
      <vt:lpstr>PowerPoint Presentation</vt:lpstr>
      <vt:lpstr>PowerPoint Presentation</vt:lpstr>
      <vt:lpstr>According to Season data</vt:lpstr>
      <vt:lpstr>Noise </vt:lpstr>
      <vt:lpstr>PowerPoint Presentation</vt:lpstr>
      <vt:lpstr>Noise Hot Sports(Address and descriptor and value )</vt:lpstr>
      <vt:lpstr>Repeater</vt:lpstr>
      <vt:lpstr>Top 10 Repeater’s map </vt:lpstr>
      <vt:lpstr>News Related this Noise(One reason for  noise)  </vt:lpstr>
      <vt:lpstr>Illegal Parking </vt:lpstr>
      <vt:lpstr>Top ten addresses' illegal parking complains 2012-2015 </vt:lpstr>
      <vt:lpstr>PowerPoint Presentation</vt:lpstr>
      <vt:lpstr>Hot spots is: </vt:lpstr>
      <vt:lpstr>PowerPoint Presentation</vt:lpstr>
      <vt:lpstr>My map for top 10 address </vt:lpstr>
      <vt:lpstr>Street Scene for Constancy Illegal Paking(1) 165 Ave C  </vt:lpstr>
      <vt:lpstr>Street Scene for Constancy Illegal Paking(2) 250 South Street </vt:lpstr>
      <vt:lpstr>Street Scene for Constancy Illegal Paking(3) 80 Rutgers St</vt:lpstr>
      <vt:lpstr>Map for consistency location illegal parking 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Explore Commuinity Board 03</dc:title>
  <dc:creator>XIAOLONG.LI@lc.cuny.edu</dc:creator>
  <cp:lastModifiedBy>XIAOLONG.LI@lc.cuny.edu</cp:lastModifiedBy>
  <cp:revision>89</cp:revision>
  <dcterms:created xsi:type="dcterms:W3CDTF">2015-11-17T05:17:21Z</dcterms:created>
  <dcterms:modified xsi:type="dcterms:W3CDTF">2015-11-20T18:08:01Z</dcterms:modified>
</cp:coreProperties>
</file>